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307" r:id="rId2"/>
    <p:sldId id="323" r:id="rId3"/>
    <p:sldId id="285" r:id="rId4"/>
    <p:sldId id="324" r:id="rId5"/>
    <p:sldId id="325" r:id="rId6"/>
    <p:sldId id="288" r:id="rId7"/>
    <p:sldId id="326" r:id="rId8"/>
    <p:sldId id="301" r:id="rId9"/>
    <p:sldId id="302" r:id="rId10"/>
    <p:sldId id="308" r:id="rId11"/>
    <p:sldId id="309" r:id="rId12"/>
    <p:sldId id="304" r:id="rId13"/>
    <p:sldId id="310" r:id="rId14"/>
    <p:sldId id="330" r:id="rId15"/>
    <p:sldId id="306" r:id="rId16"/>
    <p:sldId id="292" r:id="rId17"/>
    <p:sldId id="322" r:id="rId18"/>
    <p:sldId id="321" r:id="rId19"/>
    <p:sldId id="311" r:id="rId20"/>
    <p:sldId id="294" r:id="rId21"/>
    <p:sldId id="327" r:id="rId22"/>
    <p:sldId id="290" r:id="rId23"/>
    <p:sldId id="328" r:id="rId24"/>
    <p:sldId id="257" r:id="rId25"/>
    <p:sldId id="260" r:id="rId26"/>
    <p:sldId id="262" r:id="rId27"/>
    <p:sldId id="261" r:id="rId28"/>
    <p:sldId id="279" r:id="rId29"/>
    <p:sldId id="271" r:id="rId30"/>
    <p:sldId id="305" r:id="rId31"/>
    <p:sldId id="331" r:id="rId32"/>
    <p:sldId id="332" r:id="rId33"/>
    <p:sldId id="312" r:id="rId34"/>
    <p:sldId id="313" r:id="rId35"/>
    <p:sldId id="314" r:id="rId36"/>
    <p:sldId id="315" r:id="rId37"/>
    <p:sldId id="316" r:id="rId38"/>
    <p:sldId id="329" r:id="rId39"/>
    <p:sldId id="289" r:id="rId40"/>
    <p:sldId id="281" r:id="rId41"/>
    <p:sldId id="319" r:id="rId42"/>
    <p:sldId id="263" r:id="rId43"/>
    <p:sldId id="264" r:id="rId44"/>
    <p:sldId id="259" r:id="rId45"/>
    <p:sldId id="270" r:id="rId46"/>
    <p:sldId id="266" r:id="rId47"/>
    <p:sldId id="267" r:id="rId48"/>
    <p:sldId id="268" r:id="rId49"/>
    <p:sldId id="275" r:id="rId50"/>
    <p:sldId id="272" r:id="rId51"/>
    <p:sldId id="273" r:id="rId52"/>
    <p:sldId id="269" r:id="rId53"/>
    <p:sldId id="276" r:id="rId54"/>
    <p:sldId id="277" r:id="rId55"/>
    <p:sldId id="278" r:id="rId56"/>
    <p:sldId id="286" r:id="rId57"/>
    <p:sldId id="280" r:id="rId58"/>
    <p:sldId id="297" r:id="rId5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3103"/>
    <a:srgbClr val="A74801"/>
    <a:srgbClr val="000048"/>
    <a:srgbClr val="022698"/>
    <a:srgbClr val="FFFF00"/>
    <a:srgbClr val="F77509"/>
    <a:srgbClr val="3B6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7C265-34B0-4CC8-805A-D2A978E2CE40}" type="datetimeFigureOut">
              <a:rPr lang="nl-NL" smtClean="0"/>
              <a:pPr/>
              <a:t>12-9-2015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838DA-9FF2-489D-9E40-9B5DCD7320E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7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4740-90B1-4FC8-925C-A92C99DED272}" type="datetimeFigureOut">
              <a:rPr lang="nl-NL" smtClean="0"/>
              <a:pPr/>
              <a:t>12-9-2015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729C-5600-4BFD-8861-632DC68911C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9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38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58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ieder geval staat bij de kale sommen de rekenmachine</a:t>
            </a:r>
            <a:r>
              <a:rPr lang="nl-NL" baseline="0" dirty="0" smtClean="0"/>
              <a:t> uit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Context sommen 85% - 90%</a:t>
            </a:r>
          </a:p>
          <a:p>
            <a:r>
              <a:rPr lang="nl-NL" dirty="0" smtClean="0"/>
              <a:t>Kale</a:t>
            </a:r>
            <a:r>
              <a:rPr lang="nl-NL" baseline="0" dirty="0" smtClean="0"/>
              <a:t> sommen 10% - 15% (zonder rekenmachine)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729C-5600-4BFD-8861-632DC68911C6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4774E-170C-4568-8D01-2CA8BCAB0DD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02433-F3EA-43D8-B622-E06D996BD53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F927-0BF9-4092-971B-546714EC48E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024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64DE-843E-4CD3-AE4F-E275247A0DB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5CD65-CD12-43FF-B543-A0A07FAC16F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3BF79-2813-4C19-BF1C-1FAFF59F757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322BA-B25B-425A-B367-B1119DEB2B9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CE48B-6450-4029-9C43-1E727FF9D99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42A0E-FA04-4E7A-B1F0-F85E8D6F8BD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BE7AD-25C7-4972-99C8-00DFACDF572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AB842-065D-4D43-9FD8-45FA6AC61B3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08D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15B88F-E917-4A4F-AAF5-BA01F69007B2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217488" y="-26988"/>
            <a:ext cx="215900" cy="6884988"/>
          </a:xfrm>
          <a:prstGeom prst="rect">
            <a:avLst/>
          </a:prstGeom>
          <a:solidFill>
            <a:srgbClr val="02269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8702675" y="0"/>
            <a:ext cx="215900" cy="6884988"/>
          </a:xfrm>
          <a:prstGeom prst="rect">
            <a:avLst/>
          </a:prstGeom>
          <a:solidFill>
            <a:srgbClr val="02269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-36513" y="-1588"/>
            <a:ext cx="3095626" cy="215901"/>
          </a:xfrm>
          <a:prstGeom prst="rect">
            <a:avLst/>
          </a:prstGeom>
          <a:solidFill>
            <a:srgbClr val="02269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7" name="Rectangle 11"/>
          <p:cNvSpPr>
            <a:spLocks noChangeArrowheads="1"/>
          </p:cNvSpPr>
          <p:nvPr userDrawn="1"/>
        </p:nvSpPr>
        <p:spPr bwMode="auto">
          <a:xfrm>
            <a:off x="8748713" y="3213100"/>
            <a:ext cx="431800" cy="215900"/>
          </a:xfrm>
          <a:prstGeom prst="rect">
            <a:avLst/>
          </a:prstGeom>
          <a:solidFill>
            <a:srgbClr val="02269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8" name="Text Box 12"/>
          <p:cNvSpPr txBox="1">
            <a:spLocks noChangeArrowheads="1"/>
          </p:cNvSpPr>
          <p:nvPr userDrawn="1"/>
        </p:nvSpPr>
        <p:spPr bwMode="auto">
          <a:xfrm rot="16200000">
            <a:off x="23019" y="6393657"/>
            <a:ext cx="617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dirty="0" err="1">
                <a:solidFill>
                  <a:srgbClr val="4C7BB4"/>
                </a:solidFill>
              </a:rPr>
              <a:t>HoT</a:t>
            </a:r>
            <a:endParaRPr lang="nl-NL" sz="1400" b="1" dirty="0">
              <a:solidFill>
                <a:srgbClr val="4C7BB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imgres?q=letters+en+cijfers&amp;start=279&amp;um=1&amp;safe=vss&amp;hl=nl&amp;biw=1680&amp;bih=881&amp;tbm=isch&amp;tbnid=accU7e8HFb6GkM:&amp;imgrefurl=http://www.cchobby.nl/houten-letters-en-cijfers-4-cm-mdf-35x10-zak.aspx&amp;docid=Vy3cxeUDr__AFM&amp;imgurl=http://www.fotoagent.dk/single_picture/11223/138/mega/57448_1.jpg&amp;w=800&amp;h=800&amp;ei=kQoeUrWoJOyb0wXwhYHoDw&amp;zoom=1&amp;ved=1t:3588,r:11,s:300,i:37&amp;iact=rc&amp;page=8&amp;tbnh=185&amp;tbnw=185&amp;ndsp=42&amp;tx=98&amp;ty=9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735" r="2043"/>
          <a:stretch>
            <a:fillRect/>
          </a:stretch>
        </p:blipFill>
        <p:spPr bwMode="auto">
          <a:xfrm>
            <a:off x="0" y="1588"/>
            <a:ext cx="9180512" cy="685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 rot="21367932">
            <a:off x="1619672" y="476672"/>
            <a:ext cx="4788023" cy="1008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nl-NL" sz="5400" b="1" i="1" kern="0" dirty="0" smtClean="0">
                <a:solidFill>
                  <a:srgbClr val="F77509"/>
                </a:solidFill>
              </a:rPr>
              <a:t>Rekenen 3F</a:t>
            </a:r>
            <a:endParaRPr kumimoji="0" lang="nl-NL" sz="5400" b="1" i="0" u="none" strike="noStrike" kern="0" cap="none" spc="0" normalizeH="0" baseline="0" noProof="0" dirty="0">
              <a:ln>
                <a:noFill/>
              </a:ln>
              <a:solidFill>
                <a:srgbClr val="F775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2807">
            <a:off x="170121" y="3068960"/>
            <a:ext cx="1876660" cy="65133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64088" y="5805264"/>
            <a:ext cx="3773077" cy="10527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775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nl-NL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775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HoT</a:t>
            </a:r>
            <a:r>
              <a:rPr kumimoji="0" lang="nl-NL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775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775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nl-NL" sz="2800" b="1" i="1" kern="0" dirty="0">
                <a:solidFill>
                  <a:srgbClr val="F77509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800" b="1" i="1" kern="0" dirty="0" smtClean="0">
                <a:solidFill>
                  <a:srgbClr val="F77509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nl-NL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775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T.M. Hommersom</a:t>
            </a:r>
          </a:p>
        </p:txBody>
      </p:sp>
      <p:pic>
        <p:nvPicPr>
          <p:cNvPr id="8" name="Afbeelding 7" descr="http://us.123rf.com/400wm/400/400/Cole123RF/Cole123RF0803/Cole123RF080300209/2733639-oranje-potlood-met-grafiek-papier-achtergrond--vecto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56992"/>
            <a:ext cx="5454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08920"/>
            <a:ext cx="473485" cy="6480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Afbeelding 9" descr="http://www.pctipvandedag.nl/images/stories/rekenmachina-in-googl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636912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kubusplank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844824"/>
            <a:ext cx="891970" cy="1152128"/>
          </a:xfrm>
          <a:prstGeom prst="rect">
            <a:avLst/>
          </a:prstGeom>
          <a:noFill/>
        </p:spPr>
      </p:pic>
      <p:pic>
        <p:nvPicPr>
          <p:cNvPr id="12" name="Afbeelding 11" descr="http://t0.gstatic.com/images?q=tbn:ANd9GcQK55aw40Flg2_c0wlfFoyhsqVEGP6EEmaoxbAJr90JGkb9aCWL:www.fotoagent.dk/single_picture/11223/138/mega/57448_1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852">
            <a:off x="448793" y="1743905"/>
            <a:ext cx="100907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508104" y="335699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7750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HoT</a:t>
            </a:r>
            <a:endParaRPr kumimoji="0" lang="nl-NL" sz="1200" b="1" i="1" u="none" strike="noStrike" kern="0" cap="none" spc="0" normalizeH="0" baseline="0" noProof="0" dirty="0" smtClean="0">
              <a:ln>
                <a:noFill/>
              </a:ln>
              <a:solidFill>
                <a:srgbClr val="F7750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967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44624"/>
            <a:ext cx="8784976" cy="1079847"/>
          </a:xfrm>
        </p:spPr>
        <p:txBody>
          <a:bodyPr/>
          <a:lstStyle/>
          <a:p>
            <a:r>
              <a:rPr lang="nl-NL" dirty="0" smtClean="0">
                <a:solidFill>
                  <a:srgbClr val="693103"/>
                </a:solidFill>
              </a:rPr>
              <a:t>Rekenen 3F     E      BOL4</a:t>
            </a:r>
            <a:endParaRPr lang="nl-NL" dirty="0">
              <a:solidFill>
                <a:srgbClr val="69310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7" y="2060848"/>
            <a:ext cx="8080951" cy="720080"/>
          </a:xfrm>
        </p:spPr>
        <p:txBody>
          <a:bodyPr/>
          <a:lstStyle/>
          <a:p>
            <a:pPr algn="l"/>
            <a:r>
              <a:rPr lang="nl-NL" sz="3600" dirty="0" smtClean="0">
                <a:solidFill>
                  <a:srgbClr val="000048"/>
                </a:solidFill>
                <a:latin typeface="+mj-lt"/>
              </a:rPr>
              <a:t>klas 2    Deviant  Rekenen  3F deel B</a:t>
            </a:r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83568" y="2996952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REK4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83568" y="3645024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REK5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83568" y="4941168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-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83568" y="4293096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pic>
        <p:nvPicPr>
          <p:cNvPr id="38" name="Afbeelding 37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411760" y="2924944"/>
            <a:ext cx="64087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kern="0" dirty="0" smtClean="0">
                <a:solidFill>
                  <a:srgbClr val="000048"/>
                </a:solidFill>
                <a:latin typeface="+mj-lt"/>
              </a:rPr>
              <a:t>d</a:t>
            </a:r>
            <a:r>
              <a:rPr kumimoji="0" lang="nl-NL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omein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Meten en Meetkunde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411760" y="3645024"/>
            <a:ext cx="64087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nl-NL" sz="3600" kern="0" noProof="0" dirty="0" smtClean="0">
                <a:solidFill>
                  <a:srgbClr val="000048"/>
                </a:solidFill>
                <a:latin typeface="+mj-lt"/>
              </a:rPr>
              <a:t>d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omein  Verbanden  </a:t>
            </a:r>
            <a:r>
              <a:rPr lang="nl-NL" sz="3600" b="1" kern="0" dirty="0" smtClean="0">
                <a:solidFill>
                  <a:srgbClr val="FF0000"/>
                </a:solidFill>
              </a:rPr>
              <a:t>toets 3F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0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44624"/>
            <a:ext cx="8784976" cy="1079847"/>
          </a:xfrm>
        </p:spPr>
        <p:txBody>
          <a:bodyPr/>
          <a:lstStyle/>
          <a:p>
            <a:r>
              <a:rPr lang="nl-NL" dirty="0" smtClean="0">
                <a:solidFill>
                  <a:srgbClr val="693103"/>
                </a:solidFill>
              </a:rPr>
              <a:t>Rekenen 3F     W      BOL4</a:t>
            </a:r>
            <a:endParaRPr lang="nl-NL" dirty="0">
              <a:solidFill>
                <a:srgbClr val="69310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7" y="2060848"/>
            <a:ext cx="8080951" cy="720080"/>
          </a:xfrm>
        </p:spPr>
        <p:txBody>
          <a:bodyPr/>
          <a:lstStyle/>
          <a:p>
            <a:pPr algn="l"/>
            <a:r>
              <a:rPr lang="nl-NL" sz="3600" dirty="0" smtClean="0">
                <a:solidFill>
                  <a:srgbClr val="000048"/>
                </a:solidFill>
                <a:latin typeface="+mj-lt"/>
              </a:rPr>
              <a:t>klas 2    Deviant  Rekenen  3F deel B</a:t>
            </a:r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83568" y="2996952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REK4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83568" y="3645024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83568" y="4941168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-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83568" y="4293096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REK5</a:t>
            </a:r>
            <a:endParaRPr lang="nl-NL" sz="2400" b="1" dirty="0">
              <a:solidFill>
                <a:srgbClr val="000048"/>
              </a:solidFill>
            </a:endParaRPr>
          </a:p>
        </p:txBody>
      </p:sp>
      <p:pic>
        <p:nvPicPr>
          <p:cNvPr id="38" name="Afbeelding 37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411760" y="2924944"/>
            <a:ext cx="64087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kern="0" dirty="0" smtClean="0">
                <a:solidFill>
                  <a:srgbClr val="000048"/>
                </a:solidFill>
                <a:latin typeface="+mj-lt"/>
              </a:rPr>
              <a:t>d</a:t>
            </a:r>
            <a:r>
              <a:rPr kumimoji="0" lang="nl-NL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omein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Meten en Meetkunde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411760" y="3645024"/>
            <a:ext cx="64087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nl-NL" sz="3600" kern="0" noProof="0" dirty="0" smtClean="0">
                <a:solidFill>
                  <a:srgbClr val="000048"/>
                </a:solidFill>
                <a:latin typeface="+mj-lt"/>
              </a:rPr>
              <a:t>d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omein  Verbanden  </a:t>
            </a:r>
            <a:r>
              <a:rPr lang="nl-NL" sz="3600" b="1" kern="0" dirty="0" smtClean="0">
                <a:solidFill>
                  <a:srgbClr val="FF0000"/>
                </a:solidFill>
              </a:rPr>
              <a:t>toets 3F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0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44624"/>
            <a:ext cx="8784976" cy="1079847"/>
          </a:xfrm>
        </p:spPr>
        <p:txBody>
          <a:bodyPr/>
          <a:lstStyle/>
          <a:p>
            <a:r>
              <a:rPr lang="nl-NL" dirty="0" smtClean="0">
                <a:solidFill>
                  <a:srgbClr val="693103"/>
                </a:solidFill>
              </a:rPr>
              <a:t>Rekenen 3F  B, E en W   BOL4</a:t>
            </a:r>
            <a:endParaRPr lang="nl-NL" dirty="0">
              <a:solidFill>
                <a:srgbClr val="69310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060848"/>
            <a:ext cx="7488832" cy="720080"/>
          </a:xfrm>
        </p:spPr>
        <p:txBody>
          <a:bodyPr/>
          <a:lstStyle/>
          <a:p>
            <a:pPr algn="l"/>
            <a:r>
              <a:rPr lang="nl-NL" sz="3600" dirty="0" smtClean="0">
                <a:solidFill>
                  <a:srgbClr val="000048"/>
                </a:solidFill>
                <a:latin typeface="+mj-lt"/>
              </a:rPr>
              <a:t>klas 1     klas 2     klas 3      klas 4 </a:t>
            </a:r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43608" y="2996952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REK1 </a:t>
            </a:r>
            <a:r>
              <a:rPr lang="nl-NL" sz="2400" b="1" dirty="0" smtClean="0">
                <a:solidFill>
                  <a:srgbClr val="FF0000"/>
                </a:solidFill>
              </a:rPr>
              <a:t>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043608" y="3645024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REK2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043608" y="4941168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43608" y="4293096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REK3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915816" y="2996952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REK4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2915816" y="3645024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REK5 </a:t>
            </a:r>
            <a:r>
              <a:rPr lang="nl-NL" sz="2400" b="1" dirty="0" smtClean="0">
                <a:solidFill>
                  <a:srgbClr val="FF0000"/>
                </a:solidFill>
              </a:rPr>
              <a:t>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915816" y="4941168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-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2915816" y="4293096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4788024" y="2996952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4788024" y="3645024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788024" y="4941168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RT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4788024" y="4293096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EX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6660232" y="2996952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RT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6660232" y="3645024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 HK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6660232" y="4941168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6660232" y="4293096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pic>
        <p:nvPicPr>
          <p:cNvPr id="38" name="Afbeelding 37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44624"/>
            <a:ext cx="8784976" cy="1079847"/>
          </a:xfrm>
        </p:spPr>
        <p:txBody>
          <a:bodyPr/>
          <a:lstStyle/>
          <a:p>
            <a:r>
              <a:rPr lang="nl-NL" sz="4000" dirty="0" smtClean="0">
                <a:solidFill>
                  <a:srgbClr val="693103"/>
                </a:solidFill>
              </a:rPr>
              <a:t>Rekenen 3F  B, E en W   BOL4</a:t>
            </a:r>
            <a:endParaRPr lang="nl-NL" sz="4000" dirty="0">
              <a:solidFill>
                <a:srgbClr val="693103"/>
              </a:solidFill>
            </a:endParaRPr>
          </a:p>
        </p:txBody>
      </p:sp>
      <p:pic>
        <p:nvPicPr>
          <p:cNvPr id="38" name="Afbeelding 37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83884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Font typeface="Wingdings" pitchFamily="2" charset="2"/>
              <a:buChar char="ü"/>
            </a:pPr>
            <a:r>
              <a:rPr lang="nl-NL" kern="0" dirty="0" smtClean="0">
                <a:solidFill>
                  <a:srgbClr val="000048"/>
                </a:solidFill>
              </a:rPr>
              <a:t> </a:t>
            </a:r>
            <a:r>
              <a:rPr lang="nl-NL" dirty="0" smtClean="0">
                <a:solidFill>
                  <a:srgbClr val="000048"/>
                </a:solidFill>
              </a:rPr>
              <a:t>lesperiode </a:t>
            </a:r>
            <a:r>
              <a:rPr lang="nl-NL" dirty="0">
                <a:solidFill>
                  <a:srgbClr val="000048"/>
                </a:solidFill>
              </a:rPr>
              <a:t>1: allen 1 uur per </a:t>
            </a:r>
            <a:r>
              <a:rPr lang="nl-NL" dirty="0" smtClean="0">
                <a:solidFill>
                  <a:srgbClr val="000048"/>
                </a:solidFill>
              </a:rPr>
              <a:t>week les</a:t>
            </a:r>
            <a:endParaRPr lang="nl-NL" kern="0" dirty="0" smtClean="0">
              <a:solidFill>
                <a:srgbClr val="000048"/>
              </a:solidFill>
            </a:endParaRPr>
          </a:p>
          <a:p>
            <a:pPr lvl="1" algn="l">
              <a:buFont typeface="Wingdings" pitchFamily="2" charset="2"/>
              <a:buChar char="ü"/>
            </a:pPr>
            <a:r>
              <a:rPr lang="nl-NL" sz="2400" kern="0" dirty="0" smtClean="0">
                <a:solidFill>
                  <a:srgbClr val="000048"/>
                </a:solidFill>
              </a:rPr>
              <a:t> </a:t>
            </a:r>
            <a:r>
              <a:rPr lang="nl-NL" sz="2400" dirty="0">
                <a:solidFill>
                  <a:srgbClr val="000048"/>
                </a:solidFill>
              </a:rPr>
              <a:t>lesweek 10: </a:t>
            </a:r>
            <a:r>
              <a:rPr lang="nl-NL" sz="2400" dirty="0" smtClean="0">
                <a:solidFill>
                  <a:srgbClr val="000048"/>
                </a:solidFill>
              </a:rPr>
              <a:t>schriftelijke toets </a:t>
            </a:r>
            <a:r>
              <a:rPr lang="nl-NL" sz="2400" dirty="0">
                <a:solidFill>
                  <a:srgbClr val="000048"/>
                </a:solidFill>
              </a:rPr>
              <a:t>op niveau </a:t>
            </a:r>
            <a:r>
              <a:rPr lang="nl-NL" sz="2400" dirty="0" smtClean="0">
                <a:solidFill>
                  <a:srgbClr val="000048"/>
                </a:solidFill>
              </a:rPr>
              <a:t>3F</a:t>
            </a:r>
          </a:p>
          <a:p>
            <a:pPr algn="l">
              <a:buFont typeface="Wingdings" pitchFamily="2" charset="2"/>
              <a:buChar char="ü"/>
            </a:pPr>
            <a:r>
              <a:rPr lang="nl-NL" kern="0" dirty="0">
                <a:solidFill>
                  <a:srgbClr val="000048"/>
                </a:solidFill>
              </a:rPr>
              <a:t> </a:t>
            </a:r>
            <a:r>
              <a:rPr lang="nl-NL" dirty="0" smtClean="0">
                <a:solidFill>
                  <a:srgbClr val="000048"/>
                </a:solidFill>
              </a:rPr>
              <a:t>lesperiode </a:t>
            </a:r>
            <a:r>
              <a:rPr lang="nl-NL" dirty="0">
                <a:solidFill>
                  <a:srgbClr val="000048"/>
                </a:solidFill>
              </a:rPr>
              <a:t>2 – 8</a:t>
            </a:r>
            <a:r>
              <a:rPr lang="nl-NL" dirty="0" smtClean="0">
                <a:solidFill>
                  <a:srgbClr val="000048"/>
                </a:solidFill>
              </a:rPr>
              <a:t>:</a:t>
            </a:r>
          </a:p>
          <a:p>
            <a:pPr lvl="1" algn="l">
              <a:buFont typeface="Wingdings" pitchFamily="2" charset="2"/>
              <a:buChar char="ü"/>
            </a:pPr>
            <a:r>
              <a:rPr lang="nl-NL" sz="2400" dirty="0">
                <a:solidFill>
                  <a:srgbClr val="000048"/>
                </a:solidFill>
              </a:rPr>
              <a:t> als cijfer hoger dan 5,5 vrijstelling</a:t>
            </a:r>
          </a:p>
          <a:p>
            <a:pPr lvl="1" algn="l">
              <a:buFont typeface="Wingdings" pitchFamily="2" charset="2"/>
              <a:buChar char="ü"/>
            </a:pPr>
            <a:r>
              <a:rPr lang="nl-NL" sz="2400" dirty="0">
                <a:solidFill>
                  <a:srgbClr val="000048"/>
                </a:solidFill>
              </a:rPr>
              <a:t> als cijfer lager dan 5,5 nog 4 perioden </a:t>
            </a:r>
            <a:r>
              <a:rPr lang="nl-NL" sz="2400" dirty="0" smtClean="0">
                <a:solidFill>
                  <a:srgbClr val="000048"/>
                </a:solidFill>
              </a:rPr>
              <a:t>les</a:t>
            </a:r>
          </a:p>
          <a:p>
            <a:pPr lvl="1" algn="l">
              <a:buFont typeface="Wingdings" pitchFamily="2" charset="2"/>
              <a:buChar char="ü"/>
            </a:pPr>
            <a:r>
              <a:rPr lang="nl-NL" sz="2000" dirty="0" smtClean="0">
                <a:solidFill>
                  <a:srgbClr val="000048"/>
                </a:solidFill>
              </a:rPr>
              <a:t> </a:t>
            </a:r>
            <a:r>
              <a:rPr lang="nl-NL" sz="2400" dirty="0" smtClean="0">
                <a:solidFill>
                  <a:srgbClr val="000048"/>
                </a:solidFill>
              </a:rPr>
              <a:t>eind rekenen klas 2: </a:t>
            </a:r>
            <a:r>
              <a:rPr lang="nl-NL" sz="2400" dirty="0">
                <a:solidFill>
                  <a:srgbClr val="000048"/>
                </a:solidFill>
              </a:rPr>
              <a:t>schriftelijke toets op niveau </a:t>
            </a:r>
            <a:r>
              <a:rPr lang="nl-NL" sz="2400" dirty="0" smtClean="0">
                <a:solidFill>
                  <a:srgbClr val="000048"/>
                </a:solidFill>
              </a:rPr>
              <a:t>3F</a:t>
            </a:r>
            <a:endParaRPr lang="nl-NL" sz="2400" dirty="0">
              <a:solidFill>
                <a:srgbClr val="000048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nl-NL" dirty="0" smtClean="0">
                <a:solidFill>
                  <a:srgbClr val="000048"/>
                </a:solidFill>
              </a:rPr>
              <a:t> lesperiode </a:t>
            </a:r>
            <a:r>
              <a:rPr lang="nl-NL" dirty="0">
                <a:solidFill>
                  <a:srgbClr val="000048"/>
                </a:solidFill>
              </a:rPr>
              <a:t>9 / 10: </a:t>
            </a:r>
            <a:r>
              <a:rPr lang="nl-NL" dirty="0" smtClean="0">
                <a:solidFill>
                  <a:srgbClr val="000048"/>
                </a:solidFill>
              </a:rPr>
              <a:t>CE-toets</a:t>
            </a:r>
            <a:r>
              <a:rPr lang="nl-NL" kern="0" dirty="0" smtClean="0">
                <a:solidFill>
                  <a:srgbClr val="000048"/>
                </a:solidFill>
              </a:rPr>
              <a:t> </a:t>
            </a:r>
          </a:p>
          <a:p>
            <a:pPr algn="l">
              <a:buFont typeface="Wingdings" pitchFamily="2" charset="2"/>
              <a:buChar char="ü"/>
            </a:pPr>
            <a:r>
              <a:rPr lang="nl-NL" dirty="0" smtClean="0">
                <a:solidFill>
                  <a:srgbClr val="000048"/>
                </a:solidFill>
              </a:rPr>
              <a:t> lesperiode </a:t>
            </a:r>
            <a:r>
              <a:rPr lang="nl-NL" dirty="0">
                <a:solidFill>
                  <a:srgbClr val="000048"/>
                </a:solidFill>
              </a:rPr>
              <a:t>12 en 13:</a:t>
            </a:r>
          </a:p>
          <a:p>
            <a:pPr lvl="1" algn="l">
              <a:buFont typeface="Wingdings" pitchFamily="2" charset="2"/>
              <a:buChar char="ü"/>
            </a:pPr>
            <a:r>
              <a:rPr lang="nl-NL" sz="2400" dirty="0">
                <a:solidFill>
                  <a:srgbClr val="000048"/>
                </a:solidFill>
              </a:rPr>
              <a:t> als cijfer </a:t>
            </a:r>
            <a:r>
              <a:rPr lang="nl-NL" sz="2400" dirty="0" smtClean="0">
                <a:solidFill>
                  <a:srgbClr val="000048"/>
                </a:solidFill>
              </a:rPr>
              <a:t>CE-toets </a:t>
            </a:r>
            <a:r>
              <a:rPr lang="nl-NL" sz="2400" dirty="0">
                <a:solidFill>
                  <a:srgbClr val="000048"/>
                </a:solidFill>
              </a:rPr>
              <a:t>6 of hoger dan REK klaar</a:t>
            </a:r>
          </a:p>
          <a:p>
            <a:pPr lvl="1" algn="l">
              <a:buFont typeface="Wingdings" pitchFamily="2" charset="2"/>
              <a:buChar char="ü"/>
            </a:pPr>
            <a:r>
              <a:rPr lang="nl-NL" sz="2400" dirty="0">
                <a:solidFill>
                  <a:srgbClr val="000048"/>
                </a:solidFill>
              </a:rPr>
              <a:t> als cijfer lager dan 6 nog 2 perioden les</a:t>
            </a:r>
          </a:p>
          <a:p>
            <a:pPr algn="l">
              <a:buFont typeface="Wingdings" pitchFamily="2" charset="2"/>
              <a:buChar char="ü"/>
            </a:pPr>
            <a:r>
              <a:rPr lang="nl-NL" dirty="0">
                <a:solidFill>
                  <a:srgbClr val="000048"/>
                </a:solidFill>
              </a:rPr>
              <a:t> lesperiode 14: herkansing </a:t>
            </a:r>
            <a:r>
              <a:rPr lang="nl-NL" dirty="0" smtClean="0">
                <a:solidFill>
                  <a:srgbClr val="000048"/>
                </a:solidFill>
              </a:rPr>
              <a:t>CE</a:t>
            </a:r>
            <a:endParaRPr lang="nl-NL" sz="2800" dirty="0">
              <a:solidFill>
                <a:srgbClr val="00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3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48" y="1440161"/>
            <a:ext cx="8460432" cy="5373215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voorstellen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referentieniveaus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1, 2, 3 of 4 jaren les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lesperiode 1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boek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Centraal Examen (CE)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vragen?</a:t>
            </a:r>
          </a:p>
          <a:p>
            <a:pPr algn="l"/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568952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800" kern="0" dirty="0" smtClean="0">
                <a:solidFill>
                  <a:srgbClr val="693103"/>
                </a:solidFill>
              </a:rPr>
              <a:t>introductie</a:t>
            </a:r>
            <a:endParaRPr lang="nl-NL" sz="4800" kern="0" dirty="0">
              <a:solidFill>
                <a:srgbClr val="693103"/>
              </a:solidFill>
            </a:endParaRPr>
          </a:p>
        </p:txBody>
      </p:sp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496944" cy="864096"/>
          </a:xfrm>
        </p:spPr>
        <p:txBody>
          <a:bodyPr/>
          <a:lstStyle/>
          <a:p>
            <a:r>
              <a:rPr lang="nl-NL" dirty="0">
                <a:solidFill>
                  <a:srgbClr val="693103"/>
                </a:solidFill>
              </a:rPr>
              <a:t>huiswerkschema   (1e </a:t>
            </a:r>
            <a:r>
              <a:rPr lang="nl-NL" dirty="0" smtClean="0">
                <a:solidFill>
                  <a:srgbClr val="693103"/>
                </a:solidFill>
              </a:rPr>
              <a:t>lesperiod</a:t>
            </a:r>
            <a:r>
              <a:rPr lang="nl-NL" sz="4000" dirty="0" smtClean="0">
                <a:solidFill>
                  <a:srgbClr val="693103"/>
                </a:solidFill>
              </a:rPr>
              <a:t>e</a:t>
            </a:r>
            <a:r>
              <a:rPr lang="nl-NL" sz="4000" dirty="0">
                <a:solidFill>
                  <a:srgbClr val="693103"/>
                </a:solidFill>
              </a:rPr>
              <a:t>)</a:t>
            </a: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1" y="1032971"/>
            <a:ext cx="8280920" cy="57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4624"/>
            <a:ext cx="7772400" cy="864096"/>
          </a:xfrm>
        </p:spPr>
        <p:txBody>
          <a:bodyPr/>
          <a:lstStyle/>
          <a:p>
            <a:r>
              <a:rPr lang="nl-NL" dirty="0">
                <a:solidFill>
                  <a:srgbClr val="693103"/>
                </a:solidFill>
              </a:rPr>
              <a:t>reader lesperiode 1</a:t>
            </a:r>
          </a:p>
        </p:txBody>
      </p:sp>
      <p:pic>
        <p:nvPicPr>
          <p:cNvPr id="7" name="Afbeelding 6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104456" cy="585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4624"/>
            <a:ext cx="7772400" cy="864096"/>
          </a:xfrm>
        </p:spPr>
        <p:txBody>
          <a:bodyPr/>
          <a:lstStyle/>
          <a:p>
            <a:r>
              <a:rPr lang="nl-NL" dirty="0">
                <a:solidFill>
                  <a:srgbClr val="693103"/>
                </a:solidFill>
              </a:rPr>
              <a:t>reader lesperiode 1</a:t>
            </a:r>
          </a:p>
        </p:txBody>
      </p:sp>
      <p:pic>
        <p:nvPicPr>
          <p:cNvPr id="7" name="Afbeelding 6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pPr algn="l"/>
            <a:r>
              <a:rPr lang="nl-NL" sz="4000" b="1" dirty="0" smtClean="0">
                <a:solidFill>
                  <a:srgbClr val="000048"/>
                </a:solidFill>
              </a:rPr>
              <a:t>pictogrammen (reader en boek):</a:t>
            </a:r>
            <a:endParaRPr lang="nl-NL" sz="4000" b="1" dirty="0">
              <a:solidFill>
                <a:srgbClr val="000048"/>
              </a:solidFill>
            </a:endParaRPr>
          </a:p>
          <a:p>
            <a:pPr algn="l"/>
            <a:r>
              <a:rPr lang="nl-NL" sz="4000" b="1" dirty="0" smtClean="0">
                <a:solidFill>
                  <a:srgbClr val="000048"/>
                </a:solidFill>
              </a:rPr>
              <a:t>	</a:t>
            </a:r>
            <a:r>
              <a:rPr lang="nl-NL" sz="4000" dirty="0">
                <a:solidFill>
                  <a:srgbClr val="000048"/>
                </a:solidFill>
              </a:rPr>
              <a:t>geen </a:t>
            </a:r>
            <a:r>
              <a:rPr lang="nl-NL" sz="4000" dirty="0" smtClean="0">
                <a:solidFill>
                  <a:srgbClr val="000048"/>
                </a:solidFill>
              </a:rPr>
              <a:t>rekenmachine gebruiken</a:t>
            </a:r>
          </a:p>
          <a:p>
            <a:pPr algn="l"/>
            <a:r>
              <a:rPr lang="nl-NL" sz="800" dirty="0" smtClean="0">
                <a:solidFill>
                  <a:srgbClr val="000048"/>
                </a:solidFill>
              </a:rPr>
              <a:t>	</a:t>
            </a:r>
          </a:p>
          <a:p>
            <a:pPr algn="l"/>
            <a:r>
              <a:rPr lang="nl-NL" sz="4000" dirty="0">
                <a:solidFill>
                  <a:srgbClr val="000048"/>
                </a:solidFill>
              </a:rPr>
              <a:t>	</a:t>
            </a:r>
            <a:r>
              <a:rPr lang="nl-NL" sz="4000" dirty="0" smtClean="0">
                <a:solidFill>
                  <a:srgbClr val="000048"/>
                </a:solidFill>
              </a:rPr>
              <a:t>rekenmachine toegestaan</a:t>
            </a:r>
          </a:p>
          <a:p>
            <a:pPr algn="l"/>
            <a:r>
              <a:rPr lang="nl-NL" sz="500" dirty="0">
                <a:solidFill>
                  <a:srgbClr val="000048"/>
                </a:solidFill>
              </a:rPr>
              <a:t>	</a:t>
            </a:r>
            <a:endParaRPr lang="nl-NL" sz="500" dirty="0" smtClean="0">
              <a:solidFill>
                <a:srgbClr val="000048"/>
              </a:solidFill>
            </a:endParaRPr>
          </a:p>
          <a:p>
            <a:pPr algn="l"/>
            <a:r>
              <a:rPr lang="nl-NL" sz="4000" dirty="0" smtClean="0">
                <a:solidFill>
                  <a:srgbClr val="000048"/>
                </a:solidFill>
              </a:rPr>
              <a:t>	niveau 2F</a:t>
            </a:r>
          </a:p>
          <a:p>
            <a:pPr algn="l"/>
            <a:r>
              <a:rPr lang="nl-NL" sz="1400" dirty="0" smtClean="0">
                <a:solidFill>
                  <a:srgbClr val="000048"/>
                </a:solidFill>
              </a:rPr>
              <a:t>		</a:t>
            </a:r>
          </a:p>
          <a:p>
            <a:pPr algn="l"/>
            <a:r>
              <a:rPr lang="nl-NL" sz="4000" dirty="0" smtClean="0">
                <a:solidFill>
                  <a:srgbClr val="000048"/>
                </a:solidFill>
              </a:rPr>
              <a:t>	niveau 3F</a:t>
            </a:r>
          </a:p>
          <a:p>
            <a:pPr algn="l"/>
            <a:r>
              <a:rPr lang="nl-NL" sz="1200" dirty="0">
                <a:solidFill>
                  <a:srgbClr val="000048"/>
                </a:solidFill>
              </a:rPr>
              <a:t>	</a:t>
            </a:r>
            <a:r>
              <a:rPr lang="nl-NL" sz="1200" dirty="0" smtClean="0">
                <a:solidFill>
                  <a:srgbClr val="000048"/>
                </a:solidFill>
              </a:rPr>
              <a:t>	</a:t>
            </a:r>
          </a:p>
          <a:p>
            <a:pPr algn="l"/>
            <a:r>
              <a:rPr lang="nl-NL" sz="4000" dirty="0">
                <a:solidFill>
                  <a:srgbClr val="000048"/>
                </a:solidFill>
              </a:rPr>
              <a:t>	</a:t>
            </a:r>
            <a:r>
              <a:rPr lang="nl-NL" sz="4000" dirty="0" smtClean="0">
                <a:solidFill>
                  <a:srgbClr val="000048"/>
                </a:solidFill>
              </a:rPr>
              <a:t>voorbeeld COE-examen-som</a:t>
            </a:r>
            <a:endParaRPr lang="nl-NL" sz="4000" dirty="0">
              <a:solidFill>
                <a:srgbClr val="000048"/>
              </a:solidFill>
            </a:endParaRPr>
          </a:p>
          <a:p>
            <a:pPr algn="l"/>
            <a:endParaRPr lang="nl-NL" sz="4000" dirty="0">
              <a:solidFill>
                <a:srgbClr val="000048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8841"/>
            <a:ext cx="66675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676650"/>
            <a:ext cx="666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651268"/>
            <a:ext cx="695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868386"/>
            <a:ext cx="607690" cy="6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589240"/>
            <a:ext cx="666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4624"/>
            <a:ext cx="7412360" cy="864096"/>
          </a:xfrm>
        </p:spPr>
        <p:txBody>
          <a:bodyPr/>
          <a:lstStyle/>
          <a:p>
            <a:r>
              <a:rPr lang="nl-NL" dirty="0" smtClean="0">
                <a:solidFill>
                  <a:srgbClr val="693103"/>
                </a:solidFill>
              </a:rPr>
              <a:t>thuis extra oefenen met ……</a:t>
            </a:r>
            <a:endParaRPr lang="nl-NL" dirty="0">
              <a:solidFill>
                <a:srgbClr val="693103"/>
              </a:solidFill>
            </a:endParaRPr>
          </a:p>
        </p:txBody>
      </p:sp>
      <p:pic>
        <p:nvPicPr>
          <p:cNvPr id="7" name="Afbeelding 6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8" name="Afbeelding 7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880" y="908720"/>
            <a:ext cx="5045447" cy="3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" y="3168250"/>
            <a:ext cx="5144616" cy="368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056" y="2492896"/>
            <a:ext cx="1475656" cy="720080"/>
          </a:xfrm>
        </p:spPr>
        <p:txBody>
          <a:bodyPr/>
          <a:lstStyle/>
          <a:p>
            <a:pPr algn="l"/>
            <a:r>
              <a:rPr lang="nl-NL" sz="3600" dirty="0" smtClean="0">
                <a:solidFill>
                  <a:srgbClr val="000048"/>
                </a:solidFill>
              </a:rPr>
              <a:t>gratis</a:t>
            </a:r>
            <a:endParaRPr lang="nl-NL" sz="3600" dirty="0">
              <a:solidFill>
                <a:srgbClr val="00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8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4624"/>
            <a:ext cx="7772400" cy="864096"/>
          </a:xfrm>
        </p:spPr>
        <p:txBody>
          <a:bodyPr/>
          <a:lstStyle/>
          <a:p>
            <a:r>
              <a:rPr lang="nl-NL" dirty="0">
                <a:solidFill>
                  <a:srgbClr val="693103"/>
                </a:solidFill>
              </a:rPr>
              <a:t>www.rekenenparaat.nl</a:t>
            </a:r>
          </a:p>
        </p:txBody>
      </p:sp>
      <p:pic>
        <p:nvPicPr>
          <p:cNvPr id="7" name="Afbeelding 6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7479"/>
            <a:ext cx="9012656" cy="503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/>
          <p:cNvSpPr/>
          <p:nvPr/>
        </p:nvSpPr>
        <p:spPr>
          <a:xfrm>
            <a:off x="7236296" y="4365104"/>
            <a:ext cx="1728192" cy="2592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017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48" y="1440161"/>
            <a:ext cx="8460432" cy="5373215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voorstellen</a:t>
            </a:r>
            <a:endParaRPr lang="nl-NL" sz="3600" dirty="0" smtClean="0">
              <a:solidFill>
                <a:srgbClr val="000048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referentieniveaus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1, 2, 3 of 4 jaren les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lesperiode 1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boek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Centraal Examen (CE)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vragen?</a:t>
            </a:r>
          </a:p>
          <a:p>
            <a:pPr algn="l"/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568952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800" kern="0" dirty="0" smtClean="0">
                <a:solidFill>
                  <a:srgbClr val="693103"/>
                </a:solidFill>
              </a:rPr>
              <a:t>introductie</a:t>
            </a:r>
            <a:endParaRPr lang="nl-NL" sz="4800" kern="0" dirty="0">
              <a:solidFill>
                <a:srgbClr val="693103"/>
              </a:solidFill>
            </a:endParaRPr>
          </a:p>
        </p:txBody>
      </p:sp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4624"/>
            <a:ext cx="7772400" cy="864096"/>
          </a:xfrm>
        </p:spPr>
        <p:txBody>
          <a:bodyPr/>
          <a:lstStyle/>
          <a:p>
            <a:r>
              <a:rPr lang="nl-NL" dirty="0" smtClean="0">
                <a:solidFill>
                  <a:srgbClr val="693103"/>
                </a:solidFill>
              </a:rPr>
              <a:t>www.rekenenparaat.nl</a:t>
            </a:r>
            <a:endParaRPr lang="nl-NL" dirty="0">
              <a:solidFill>
                <a:srgbClr val="693103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48472"/>
            <a:ext cx="8424936" cy="2852936"/>
          </a:xfrm>
        </p:spPr>
        <p:txBody>
          <a:bodyPr/>
          <a:lstStyle/>
          <a:p>
            <a:pPr algn="l"/>
            <a:r>
              <a:rPr lang="nl-NL" sz="2400" dirty="0" smtClean="0">
                <a:solidFill>
                  <a:srgbClr val="000048"/>
                </a:solidFill>
              </a:rPr>
              <a:t>pagina met uitslag:</a:t>
            </a:r>
          </a:p>
          <a:p>
            <a:pPr algn="l"/>
            <a:r>
              <a:rPr lang="nl-NL" sz="2400" dirty="0" smtClean="0">
                <a:solidFill>
                  <a:srgbClr val="000048"/>
                </a:solidFill>
              </a:rPr>
              <a:t>	</a:t>
            </a:r>
            <a:r>
              <a:rPr lang="nl-NL" sz="2400" dirty="0" err="1" smtClean="0">
                <a:solidFill>
                  <a:srgbClr val="000048"/>
                </a:solidFill>
              </a:rPr>
              <a:t>PrtScr</a:t>
            </a:r>
            <a:endParaRPr lang="nl-NL" sz="2400" dirty="0" smtClean="0">
              <a:solidFill>
                <a:srgbClr val="000048"/>
              </a:solidFill>
            </a:endParaRPr>
          </a:p>
          <a:p>
            <a:pPr algn="l"/>
            <a:r>
              <a:rPr lang="nl-NL" sz="2400" dirty="0" smtClean="0">
                <a:solidFill>
                  <a:srgbClr val="000048"/>
                </a:solidFill>
              </a:rPr>
              <a:t> 	plakken in </a:t>
            </a:r>
            <a:r>
              <a:rPr lang="nl-NL" sz="2400" dirty="0" err="1" smtClean="0">
                <a:solidFill>
                  <a:srgbClr val="000048"/>
                </a:solidFill>
              </a:rPr>
              <a:t>docx</a:t>
            </a:r>
            <a:endParaRPr lang="nl-NL" sz="2400" dirty="0" smtClean="0">
              <a:solidFill>
                <a:srgbClr val="000048"/>
              </a:solidFill>
            </a:endParaRPr>
          </a:p>
          <a:p>
            <a:pPr algn="l"/>
            <a:r>
              <a:rPr lang="nl-NL" sz="2400" dirty="0" smtClean="0">
                <a:solidFill>
                  <a:srgbClr val="000048"/>
                </a:solidFill>
              </a:rPr>
              <a:t>	naam </a:t>
            </a:r>
            <a:r>
              <a:rPr lang="nl-NL" sz="2400" dirty="0" err="1" smtClean="0">
                <a:solidFill>
                  <a:srgbClr val="000048"/>
                </a:solidFill>
              </a:rPr>
              <a:t>doc</a:t>
            </a:r>
            <a:r>
              <a:rPr lang="nl-NL" sz="2400" dirty="0" smtClean="0">
                <a:solidFill>
                  <a:srgbClr val="000048"/>
                </a:solidFill>
              </a:rPr>
              <a:t>: “T4W1AA piet </a:t>
            </a:r>
            <a:r>
              <a:rPr lang="nl-NL" sz="2400" dirty="0" err="1" smtClean="0">
                <a:solidFill>
                  <a:srgbClr val="000048"/>
                </a:solidFill>
              </a:rPr>
              <a:t>janssen</a:t>
            </a:r>
            <a:r>
              <a:rPr lang="nl-NL" sz="2400" dirty="0" smtClean="0">
                <a:solidFill>
                  <a:srgbClr val="000048"/>
                </a:solidFill>
              </a:rPr>
              <a:t> tafeldiploma1.docx”</a:t>
            </a:r>
          </a:p>
          <a:p>
            <a:pPr algn="l"/>
            <a:r>
              <a:rPr lang="nl-NL" sz="2400" dirty="0" smtClean="0">
                <a:solidFill>
                  <a:srgbClr val="000048"/>
                </a:solidFill>
              </a:rPr>
              <a:t>	mailen naar </a:t>
            </a:r>
            <a:r>
              <a:rPr lang="nl-NL" sz="2400" dirty="0" err="1" smtClean="0">
                <a:solidFill>
                  <a:srgbClr val="000048"/>
                </a:solidFill>
              </a:rPr>
              <a:t>HoT</a:t>
            </a:r>
            <a:r>
              <a:rPr lang="nl-NL" sz="2400" dirty="0" smtClean="0">
                <a:solidFill>
                  <a:srgbClr val="000048"/>
                </a:solidFill>
              </a:rPr>
              <a:t>@</a:t>
            </a:r>
            <a:r>
              <a:rPr lang="nl-NL" sz="2400" dirty="0" err="1" smtClean="0">
                <a:solidFill>
                  <a:srgbClr val="000048"/>
                </a:solidFill>
              </a:rPr>
              <a:t>hoornbeeck.nl</a:t>
            </a:r>
            <a:endParaRPr lang="nl-NL" sz="2400" dirty="0" smtClean="0">
              <a:solidFill>
                <a:srgbClr val="000048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7"/>
          <a:stretch/>
        </p:blipFill>
        <p:spPr bwMode="auto">
          <a:xfrm>
            <a:off x="43632" y="1190870"/>
            <a:ext cx="4528368" cy="28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93801"/>
            <a:ext cx="4878231" cy="31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Hoornbeeck_logo (transparant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48" y="1440161"/>
            <a:ext cx="8460432" cy="5373215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voorstellen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referentieniveaus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1, 2, 3 of 4 jaren les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lesperiode 1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boek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Centraal Examen (CE)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vragen?</a:t>
            </a:r>
          </a:p>
          <a:p>
            <a:pPr algn="l"/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568952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800" kern="0" dirty="0" smtClean="0">
                <a:solidFill>
                  <a:srgbClr val="693103"/>
                </a:solidFill>
              </a:rPr>
              <a:t>introductie</a:t>
            </a:r>
            <a:endParaRPr lang="nl-NL" sz="4800" kern="0" dirty="0">
              <a:solidFill>
                <a:srgbClr val="693103"/>
              </a:solidFill>
            </a:endParaRPr>
          </a:p>
        </p:txBody>
      </p:sp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3790"/>
            <a:ext cx="9159656" cy="299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26289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700808"/>
            <a:ext cx="7200800" cy="2088232"/>
          </a:xfrm>
        </p:spPr>
        <p:txBody>
          <a:bodyPr/>
          <a:lstStyle/>
          <a:p>
            <a:pPr algn="l"/>
            <a:r>
              <a:rPr lang="nl-NL" sz="4000" dirty="0" err="1" smtClean="0">
                <a:solidFill>
                  <a:srgbClr val="000048"/>
                </a:solidFill>
              </a:rPr>
              <a:t>Startrekenen</a:t>
            </a:r>
            <a:endParaRPr lang="nl-NL" sz="4000" dirty="0" smtClean="0">
              <a:solidFill>
                <a:srgbClr val="000048"/>
              </a:solidFill>
            </a:endParaRPr>
          </a:p>
          <a:p>
            <a:pPr algn="l"/>
            <a:r>
              <a:rPr lang="nl-NL" sz="4000" dirty="0" smtClean="0">
                <a:solidFill>
                  <a:srgbClr val="000048"/>
                </a:solidFill>
              </a:rPr>
              <a:t>3F        </a:t>
            </a:r>
            <a:r>
              <a:rPr lang="nl-NL" sz="4000" dirty="0" smtClean="0">
                <a:solidFill>
                  <a:srgbClr val="FF0000"/>
                </a:solidFill>
              </a:rPr>
              <a:t>deel A en B   </a:t>
            </a:r>
            <a:r>
              <a:rPr lang="nl-NL" sz="2800" dirty="0" smtClean="0">
                <a:solidFill>
                  <a:srgbClr val="FF0000"/>
                </a:solidFill>
              </a:rPr>
              <a:t>is nieuw</a:t>
            </a:r>
            <a:endParaRPr lang="nl-NL" sz="4000" dirty="0" smtClean="0">
              <a:solidFill>
                <a:srgbClr val="FF0000"/>
              </a:solidFill>
            </a:endParaRPr>
          </a:p>
          <a:p>
            <a:pPr algn="l"/>
            <a:r>
              <a:rPr lang="nl-NL" sz="2800" dirty="0" smtClean="0">
                <a:solidFill>
                  <a:srgbClr val="000048"/>
                </a:solidFill>
              </a:rPr>
              <a:t>(2F        deel A en B is voor niveau 2 en 3)</a:t>
            </a:r>
          </a:p>
          <a:p>
            <a:pPr algn="l"/>
            <a:endParaRPr lang="nl-NL" sz="4000" dirty="0" smtClean="0">
              <a:solidFill>
                <a:srgbClr val="000048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65" y="0"/>
            <a:ext cx="2200235" cy="314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48" y="1412776"/>
            <a:ext cx="8460432" cy="5373215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voorstellen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referentieniveaus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1, 2, 3 of 4 jaren les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lesperiode 1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boek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Centraal Examen (CE)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vragen?</a:t>
            </a:r>
          </a:p>
          <a:p>
            <a:pPr algn="l"/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568952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800" kern="0" dirty="0" smtClean="0">
                <a:solidFill>
                  <a:srgbClr val="693103"/>
                </a:solidFill>
              </a:rPr>
              <a:t>introductie</a:t>
            </a:r>
            <a:endParaRPr lang="nl-NL" sz="4800" kern="0" dirty="0">
              <a:solidFill>
                <a:srgbClr val="693103"/>
              </a:solidFill>
            </a:endParaRPr>
          </a:p>
        </p:txBody>
      </p:sp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6" y="957236"/>
            <a:ext cx="7924864" cy="588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568952" cy="1007839"/>
          </a:xfrm>
        </p:spPr>
        <p:txBody>
          <a:bodyPr/>
          <a:lstStyle/>
          <a:p>
            <a:r>
              <a:rPr lang="nl-NL" sz="4800" dirty="0" smtClean="0">
                <a:solidFill>
                  <a:srgbClr val="693103"/>
                </a:solidFill>
              </a:rPr>
              <a:t>CvTE syllabus “rekenen 3F”</a:t>
            </a:r>
            <a:endParaRPr lang="nl-NL" sz="4800" dirty="0">
              <a:solidFill>
                <a:srgbClr val="69310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28" y="4725144"/>
            <a:ext cx="322863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124744"/>
            <a:ext cx="7848872" cy="53285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landelijk examen     CITO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digitaal examen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</a:t>
            </a:r>
            <a:r>
              <a:rPr lang="nl-NL" sz="3600" dirty="0" err="1" smtClean="0">
                <a:solidFill>
                  <a:srgbClr val="000048"/>
                </a:solidFill>
              </a:rPr>
              <a:t>max</a:t>
            </a:r>
            <a:r>
              <a:rPr lang="nl-NL" sz="3600" dirty="0" smtClean="0">
                <a:solidFill>
                  <a:srgbClr val="000048"/>
                </a:solidFill>
              </a:rPr>
              <a:t> 120 minuten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geen </a:t>
            </a:r>
            <a:r>
              <a:rPr lang="nl-NL" sz="3600" dirty="0" err="1" smtClean="0">
                <a:solidFill>
                  <a:srgbClr val="000048"/>
                </a:solidFill>
              </a:rPr>
              <a:t>max</a:t>
            </a:r>
            <a:r>
              <a:rPr lang="nl-NL" sz="3600" dirty="0" smtClean="0">
                <a:solidFill>
                  <a:srgbClr val="000048"/>
                </a:solidFill>
              </a:rPr>
              <a:t> tijd per opgave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ca 45 opgaven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ca 1/3 kale sommen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ca 2/3 contextopgaven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</a:t>
            </a:r>
            <a:r>
              <a:rPr lang="nl-NL" sz="3600" dirty="0" err="1" smtClean="0">
                <a:solidFill>
                  <a:srgbClr val="000048"/>
                </a:solidFill>
              </a:rPr>
              <a:t>computerscoorbare</a:t>
            </a:r>
            <a:r>
              <a:rPr lang="nl-NL" sz="3600" dirty="0" smtClean="0">
                <a:solidFill>
                  <a:srgbClr val="000048"/>
                </a:solidFill>
              </a:rPr>
              <a:t> opgaven</a:t>
            </a:r>
          </a:p>
          <a:p>
            <a:pPr algn="l"/>
            <a:endParaRPr lang="nl-NL" sz="3600" dirty="0" smtClean="0">
              <a:solidFill>
                <a:srgbClr val="000048"/>
              </a:solidFill>
            </a:endParaRP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80075"/>
            <a:ext cx="2320311" cy="80530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568952" cy="1007839"/>
          </a:xfrm>
        </p:spPr>
        <p:txBody>
          <a:bodyPr/>
          <a:lstStyle/>
          <a:p>
            <a:r>
              <a:rPr lang="nl-NL" sz="4800" dirty="0" smtClean="0">
                <a:solidFill>
                  <a:srgbClr val="693103"/>
                </a:solidFill>
              </a:rPr>
              <a:t>CvTE syllabus “rekenen 3F”</a:t>
            </a:r>
            <a:endParaRPr lang="nl-NL" sz="4800" dirty="0">
              <a:solidFill>
                <a:srgbClr val="69310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48" y="980727"/>
            <a:ext cx="8711952" cy="5877271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rekenmachine (RM) geïntegreerd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ca 40% RM </a:t>
            </a:r>
            <a:r>
              <a:rPr lang="nl-NL" sz="3600" b="1" dirty="0">
                <a:solidFill>
                  <a:srgbClr val="000048"/>
                </a:solidFill>
              </a:rPr>
              <a:t>niet</a:t>
            </a:r>
            <a:r>
              <a:rPr lang="nl-NL" sz="3600" dirty="0" smtClean="0">
                <a:solidFill>
                  <a:srgbClr val="000048"/>
                </a:solidFill>
              </a:rPr>
              <a:t> beschikbaar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ca 60</a:t>
            </a:r>
            <a:r>
              <a:rPr lang="nl-NL" sz="3600" dirty="0">
                <a:solidFill>
                  <a:srgbClr val="000048"/>
                </a:solidFill>
              </a:rPr>
              <a:t>% RM </a:t>
            </a:r>
            <a:r>
              <a:rPr lang="nl-NL" sz="3600" dirty="0" smtClean="0">
                <a:solidFill>
                  <a:srgbClr val="000048"/>
                </a:solidFill>
              </a:rPr>
              <a:t>beschikbaar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kladpapier</a:t>
            </a:r>
            <a:r>
              <a:rPr lang="nl-NL" sz="3600" dirty="0" smtClean="0">
                <a:solidFill>
                  <a:srgbClr val="000048"/>
                </a:solidFill>
              </a:rPr>
              <a:t> tot beschikking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terugbladeren mogelijk per blok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taalniveau niet boven 3F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geen </a:t>
            </a:r>
            <a:r>
              <a:rPr lang="nl-NL" sz="3600" dirty="0" err="1">
                <a:solidFill>
                  <a:srgbClr val="000048"/>
                </a:solidFill>
              </a:rPr>
              <a:t>beroepsspecifieke</a:t>
            </a:r>
            <a:r>
              <a:rPr lang="nl-NL" sz="3600" dirty="0">
                <a:solidFill>
                  <a:srgbClr val="000048"/>
                </a:solidFill>
              </a:rPr>
              <a:t> vaardigheden</a:t>
            </a:r>
            <a:endParaRPr lang="nl-NL" sz="3600" dirty="0" smtClean="0">
              <a:solidFill>
                <a:srgbClr val="000048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algemeen beroepsgericht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uit situaties burgerschap</a:t>
            </a:r>
          </a:p>
        </p:txBody>
      </p:sp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568952" cy="1007839"/>
          </a:xfrm>
        </p:spPr>
        <p:txBody>
          <a:bodyPr/>
          <a:lstStyle/>
          <a:p>
            <a:r>
              <a:rPr lang="nl-NL" sz="4800" dirty="0" smtClean="0">
                <a:solidFill>
                  <a:srgbClr val="693103"/>
                </a:solidFill>
              </a:rPr>
              <a:t>CvTE syllabus “rekenen 3F”</a:t>
            </a:r>
            <a:endParaRPr lang="nl-NL" sz="4800" dirty="0">
              <a:solidFill>
                <a:srgbClr val="693103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7" t="39107"/>
          <a:stretch/>
        </p:blipFill>
        <p:spPr>
          <a:xfrm>
            <a:off x="7604362" y="1772816"/>
            <a:ext cx="1476759" cy="2149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9521" y="1340768"/>
            <a:ext cx="7936935" cy="4711922"/>
          </a:xfrm>
        </p:spPr>
        <p:txBody>
          <a:bodyPr/>
          <a:lstStyle/>
          <a:p>
            <a:pPr algn="l"/>
            <a:r>
              <a:rPr lang="nl-NL" sz="4000" b="1" dirty="0" smtClean="0">
                <a:solidFill>
                  <a:srgbClr val="000048"/>
                </a:solidFill>
              </a:rPr>
              <a:t>4 domeinen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nl-NL" sz="4000" dirty="0" smtClean="0">
                <a:solidFill>
                  <a:srgbClr val="000048"/>
                </a:solidFill>
              </a:rPr>
              <a:t>getallen					30%</a:t>
            </a:r>
            <a:endParaRPr lang="nl-NL" sz="4000" dirty="0">
              <a:solidFill>
                <a:srgbClr val="000048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nl-NL" sz="4000" dirty="0">
                <a:solidFill>
                  <a:srgbClr val="000048"/>
                </a:solidFill>
              </a:rPr>
              <a:t>verhoudingen			</a:t>
            </a:r>
            <a:r>
              <a:rPr lang="nl-NL" sz="4000" dirty="0" smtClean="0">
                <a:solidFill>
                  <a:srgbClr val="000048"/>
                </a:solidFill>
              </a:rPr>
              <a:t>	30%</a:t>
            </a:r>
            <a:endParaRPr lang="nl-NL" sz="4000" dirty="0">
              <a:solidFill>
                <a:srgbClr val="000048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nl-NL" sz="4000" dirty="0" smtClean="0">
                <a:solidFill>
                  <a:srgbClr val="000048"/>
                </a:solidFill>
              </a:rPr>
              <a:t>meten en meetkunde</a:t>
            </a:r>
            <a:r>
              <a:rPr lang="nl-NL" sz="4000" dirty="0">
                <a:solidFill>
                  <a:srgbClr val="000048"/>
                </a:solidFill>
              </a:rPr>
              <a:t>		</a:t>
            </a:r>
            <a:r>
              <a:rPr lang="nl-NL" sz="4000" dirty="0" smtClean="0">
                <a:solidFill>
                  <a:srgbClr val="000048"/>
                </a:solidFill>
              </a:rPr>
              <a:t>20%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nl-NL" sz="4000" dirty="0">
                <a:solidFill>
                  <a:srgbClr val="000048"/>
                </a:solidFill>
              </a:rPr>
              <a:t>verbanden			</a:t>
            </a:r>
            <a:r>
              <a:rPr lang="nl-NL" sz="4000" dirty="0" smtClean="0">
                <a:solidFill>
                  <a:srgbClr val="000048"/>
                </a:solidFill>
              </a:rPr>
              <a:t>	20</a:t>
            </a:r>
            <a:r>
              <a:rPr lang="nl-NL" sz="4000" dirty="0">
                <a:solidFill>
                  <a:srgbClr val="000048"/>
                </a:solidFill>
              </a:rPr>
              <a:t>%</a:t>
            </a:r>
          </a:p>
          <a:p>
            <a:pPr algn="l"/>
            <a:r>
              <a:rPr lang="nl-NL" dirty="0" smtClean="0">
                <a:solidFill>
                  <a:srgbClr val="FF0000"/>
                </a:solidFill>
              </a:rPr>
              <a:t>vaak een combinatie van 2 of 3 domeinen</a:t>
            </a:r>
          </a:p>
          <a:p>
            <a:pPr algn="l"/>
            <a:endParaRPr lang="nl-NL" sz="4000" dirty="0" smtClean="0">
              <a:solidFill>
                <a:srgbClr val="000048"/>
              </a:solidFill>
            </a:endParaRPr>
          </a:p>
          <a:p>
            <a:pPr algn="l"/>
            <a:endParaRPr lang="nl-NL" sz="4000" dirty="0">
              <a:solidFill>
                <a:srgbClr val="000048"/>
              </a:solidFill>
            </a:endParaRPr>
          </a:p>
          <a:p>
            <a:pPr algn="l"/>
            <a:endParaRPr lang="nl-NL" sz="4000" dirty="0">
              <a:solidFill>
                <a:srgbClr val="000048"/>
              </a:solidFill>
            </a:endParaRP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568952" cy="1007839"/>
          </a:xfrm>
        </p:spPr>
        <p:txBody>
          <a:bodyPr/>
          <a:lstStyle/>
          <a:p>
            <a:r>
              <a:rPr lang="nl-NL" sz="4800" dirty="0" smtClean="0">
                <a:solidFill>
                  <a:srgbClr val="693103"/>
                </a:solidFill>
              </a:rPr>
              <a:t>CvTE syllabus “rekenen 3F”</a:t>
            </a:r>
            <a:endParaRPr lang="nl-NL" sz="4800" dirty="0">
              <a:solidFill>
                <a:srgbClr val="69310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624"/>
            <a:ext cx="7772400" cy="1799927"/>
          </a:xfrm>
        </p:spPr>
        <p:txBody>
          <a:bodyPr/>
          <a:lstStyle/>
          <a:p>
            <a:r>
              <a:rPr lang="nl-NL" sz="4800" dirty="0" smtClean="0">
                <a:solidFill>
                  <a:srgbClr val="693103"/>
                </a:solidFill>
              </a:rPr>
              <a:t>Verschillen CE-</a:t>
            </a:r>
            <a:br>
              <a:rPr lang="nl-NL" sz="4800" dirty="0" smtClean="0">
                <a:solidFill>
                  <a:srgbClr val="693103"/>
                </a:solidFill>
              </a:rPr>
            </a:br>
            <a:r>
              <a:rPr lang="nl-NL" sz="4800" dirty="0" smtClean="0">
                <a:solidFill>
                  <a:srgbClr val="693103"/>
                </a:solidFill>
              </a:rPr>
              <a:t>rekenen 3F en -rekenen 2F</a:t>
            </a:r>
            <a:endParaRPr lang="nl-NL" sz="4800" dirty="0">
              <a:solidFill>
                <a:srgbClr val="69310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0080" y="2564904"/>
            <a:ext cx="7740352" cy="3672408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rekenniveau ongeveer hetzelfde</a:t>
            </a:r>
          </a:p>
          <a:p>
            <a:pPr algn="l">
              <a:buFont typeface="Wingdings" pitchFamily="2" charset="2"/>
              <a:buChar char="ü"/>
            </a:pPr>
            <a:endParaRPr lang="nl-NL" sz="3600" dirty="0" smtClean="0">
              <a:solidFill>
                <a:srgbClr val="000048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2F enkelvoudige opgaven</a:t>
            </a:r>
          </a:p>
          <a:p>
            <a:pPr algn="l">
              <a:buFont typeface="Wingdings" pitchFamily="2" charset="2"/>
              <a:buChar char="ü"/>
            </a:pPr>
            <a:endParaRPr lang="nl-NL" sz="3600" dirty="0" smtClean="0">
              <a:solidFill>
                <a:srgbClr val="000048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3F samengestelde opgaven</a:t>
            </a: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700808"/>
            <a:ext cx="7772400" cy="3599904"/>
          </a:xfrm>
        </p:spPr>
        <p:txBody>
          <a:bodyPr/>
          <a:lstStyle/>
          <a:p>
            <a:r>
              <a:rPr lang="nl-NL" sz="7200" dirty="0" smtClean="0">
                <a:solidFill>
                  <a:srgbClr val="F77509"/>
                </a:solidFill>
              </a:rPr>
              <a:t>voorbeeldopgave</a:t>
            </a:r>
            <a:br>
              <a:rPr lang="nl-NL" sz="7200" dirty="0" smtClean="0">
                <a:solidFill>
                  <a:srgbClr val="F77509"/>
                </a:solidFill>
              </a:rPr>
            </a:br>
            <a:r>
              <a:rPr lang="nl-NL" sz="7200" dirty="0" smtClean="0">
                <a:solidFill>
                  <a:srgbClr val="F77509"/>
                </a:solidFill>
              </a:rPr>
              <a:t/>
            </a:r>
            <a:br>
              <a:rPr lang="nl-NL" sz="7200" dirty="0" smtClean="0">
                <a:solidFill>
                  <a:srgbClr val="F77509"/>
                </a:solidFill>
              </a:rPr>
            </a:br>
            <a:r>
              <a:rPr lang="nl-NL" sz="7200" dirty="0" smtClean="0">
                <a:solidFill>
                  <a:srgbClr val="F77509"/>
                </a:solidFill>
              </a:rPr>
              <a:t> rekenen 3F</a:t>
            </a:r>
            <a:endParaRPr lang="nl-NL" sz="7200" dirty="0">
              <a:solidFill>
                <a:srgbClr val="F77509"/>
              </a:solidFill>
            </a:endParaRPr>
          </a:p>
        </p:txBody>
      </p:sp>
      <p:pic>
        <p:nvPicPr>
          <p:cNvPr id="3" name="Afbeelding 2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568952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800" kern="0" dirty="0" smtClean="0">
                <a:solidFill>
                  <a:srgbClr val="693103"/>
                </a:solidFill>
              </a:rPr>
              <a:t>CvTE syllabus “rekenen 3F”</a:t>
            </a:r>
            <a:endParaRPr lang="nl-NL" sz="4800" kern="0" dirty="0">
              <a:solidFill>
                <a:srgbClr val="69310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4624"/>
            <a:ext cx="8496944" cy="1080120"/>
          </a:xfrm>
        </p:spPr>
        <p:txBody>
          <a:bodyPr/>
          <a:lstStyle/>
          <a:p>
            <a:r>
              <a:rPr lang="nl-NL" b="1" dirty="0" smtClean="0">
                <a:solidFill>
                  <a:srgbClr val="693103"/>
                </a:solidFill>
              </a:rPr>
              <a:t>naam</a:t>
            </a:r>
            <a:endParaRPr lang="nl-NL" b="1" dirty="0">
              <a:solidFill>
                <a:srgbClr val="693103"/>
              </a:solidFill>
            </a:endParaRPr>
          </a:p>
        </p:txBody>
      </p:sp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539552" y="2420888"/>
            <a:ext cx="69130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2400" dirty="0" smtClean="0">
                <a:solidFill>
                  <a:srgbClr val="000048"/>
                </a:solidFill>
                <a:latin typeface="+mn-lt"/>
              </a:rPr>
              <a:t> </a:t>
            </a:r>
            <a:r>
              <a:rPr lang="nl-NL" sz="2400" dirty="0" smtClean="0">
                <a:solidFill>
                  <a:srgbClr val="000048"/>
                </a:solidFill>
                <a:latin typeface="+mn-lt"/>
              </a:rPr>
              <a:t>bla ……</a:t>
            </a:r>
          </a:p>
          <a:p>
            <a:pPr marR="0" lvl="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2400" dirty="0">
                <a:solidFill>
                  <a:srgbClr val="000048"/>
                </a:solidFill>
                <a:latin typeface="+mn-lt"/>
              </a:rPr>
              <a:t> </a:t>
            </a:r>
            <a:r>
              <a:rPr lang="nl-NL" sz="2400" dirty="0" smtClean="0">
                <a:solidFill>
                  <a:srgbClr val="000048"/>
                </a:solidFill>
                <a:latin typeface="+mn-lt"/>
              </a:rPr>
              <a:t>bla ……</a:t>
            </a:r>
          </a:p>
          <a:p>
            <a:pPr marR="0" lvl="0" defTabSz="914400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NL" sz="2400" dirty="0">
                <a:solidFill>
                  <a:srgbClr val="000048"/>
                </a:solidFill>
                <a:latin typeface="+mn-lt"/>
              </a:rPr>
              <a:t> </a:t>
            </a:r>
            <a:r>
              <a:rPr lang="nl-NL" sz="2400" dirty="0" smtClean="0">
                <a:solidFill>
                  <a:srgbClr val="000048"/>
                </a:solidFill>
                <a:latin typeface="+mn-lt"/>
              </a:rPr>
              <a:t>bla ……</a:t>
            </a:r>
            <a:endParaRPr lang="nl-NL" sz="2400" dirty="0" smtClean="0">
              <a:solidFill>
                <a:srgbClr val="000048"/>
              </a:solidFill>
              <a:latin typeface="+mn-lt"/>
            </a:endParaRP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424936" cy="863600"/>
          </a:xfrm>
        </p:spPr>
        <p:txBody>
          <a:bodyPr/>
          <a:lstStyle/>
          <a:p>
            <a:r>
              <a:rPr lang="nl-NL" sz="4000" dirty="0">
                <a:solidFill>
                  <a:srgbClr val="693103"/>
                </a:solidFill>
              </a:rPr>
              <a:t>voorbeeldopgave </a:t>
            </a:r>
            <a:r>
              <a:rPr lang="nl-NL" sz="4000" dirty="0" smtClean="0">
                <a:solidFill>
                  <a:srgbClr val="693103"/>
                </a:solidFill>
              </a:rPr>
              <a:t>CE-toets </a:t>
            </a:r>
            <a:r>
              <a:rPr lang="nl-NL" sz="4000" dirty="0">
                <a:solidFill>
                  <a:srgbClr val="693103"/>
                </a:solidFill>
              </a:rPr>
              <a:t>3F</a:t>
            </a: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/>
        </p:blipFill>
        <p:spPr bwMode="auto">
          <a:xfrm>
            <a:off x="539552" y="908720"/>
            <a:ext cx="8016425" cy="589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424936" cy="863600"/>
          </a:xfrm>
        </p:spPr>
        <p:txBody>
          <a:bodyPr/>
          <a:lstStyle/>
          <a:p>
            <a:r>
              <a:rPr lang="nl-NL" sz="4000" dirty="0">
                <a:solidFill>
                  <a:srgbClr val="693103"/>
                </a:solidFill>
              </a:rPr>
              <a:t>voorbeeldopgave </a:t>
            </a:r>
            <a:r>
              <a:rPr lang="nl-NL" sz="4000" dirty="0" smtClean="0">
                <a:solidFill>
                  <a:srgbClr val="693103"/>
                </a:solidFill>
              </a:rPr>
              <a:t>CE-toets </a:t>
            </a:r>
            <a:r>
              <a:rPr lang="nl-NL" sz="4000" dirty="0">
                <a:solidFill>
                  <a:srgbClr val="693103"/>
                </a:solidFill>
              </a:rPr>
              <a:t>3F</a:t>
            </a: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5146"/>
            <a:ext cx="7549218" cy="593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9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424936" cy="863600"/>
          </a:xfrm>
        </p:spPr>
        <p:txBody>
          <a:bodyPr/>
          <a:lstStyle/>
          <a:p>
            <a:r>
              <a:rPr lang="nl-NL" sz="4000" dirty="0">
                <a:solidFill>
                  <a:srgbClr val="693103"/>
                </a:solidFill>
              </a:rPr>
              <a:t>voorbeeldopgave </a:t>
            </a:r>
            <a:r>
              <a:rPr lang="nl-NL" sz="4000" dirty="0" smtClean="0">
                <a:solidFill>
                  <a:srgbClr val="693103"/>
                </a:solidFill>
              </a:rPr>
              <a:t>CE-toets </a:t>
            </a:r>
            <a:r>
              <a:rPr lang="nl-NL" sz="4000" dirty="0">
                <a:solidFill>
                  <a:srgbClr val="693103"/>
                </a:solidFill>
              </a:rPr>
              <a:t>3F</a:t>
            </a: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7220"/>
            <a:ext cx="7924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9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00"/>
            <a:ext cx="9157447" cy="38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424936" cy="863600"/>
          </a:xfrm>
        </p:spPr>
        <p:txBody>
          <a:bodyPr/>
          <a:lstStyle/>
          <a:p>
            <a:r>
              <a:rPr lang="nl-NL" sz="4000" dirty="0">
                <a:solidFill>
                  <a:srgbClr val="693103"/>
                </a:solidFill>
              </a:rPr>
              <a:t>voorbeeldopgave </a:t>
            </a:r>
            <a:r>
              <a:rPr lang="nl-NL" sz="4000" dirty="0" smtClean="0">
                <a:solidFill>
                  <a:srgbClr val="693103"/>
                </a:solidFill>
              </a:rPr>
              <a:t>CE-toets </a:t>
            </a:r>
            <a:r>
              <a:rPr lang="nl-NL" sz="4000" dirty="0">
                <a:solidFill>
                  <a:srgbClr val="693103"/>
                </a:solidFill>
              </a:rPr>
              <a:t>3F</a:t>
            </a:r>
          </a:p>
        </p:txBody>
      </p:sp>
    </p:spTree>
    <p:extLst>
      <p:ext uri="{BB962C8B-B14F-4D97-AF65-F5344CB8AC3E}">
        <p14:creationId xmlns:p14="http://schemas.microsoft.com/office/powerpoint/2010/main" val="51137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9159766" cy="37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424936" cy="863600"/>
          </a:xfrm>
        </p:spPr>
        <p:txBody>
          <a:bodyPr/>
          <a:lstStyle/>
          <a:p>
            <a:r>
              <a:rPr lang="nl-NL" sz="4000" dirty="0">
                <a:solidFill>
                  <a:srgbClr val="693103"/>
                </a:solidFill>
              </a:rPr>
              <a:t>voorbeeldopgave </a:t>
            </a:r>
            <a:r>
              <a:rPr lang="nl-NL" sz="4000" dirty="0" smtClean="0">
                <a:solidFill>
                  <a:srgbClr val="693103"/>
                </a:solidFill>
              </a:rPr>
              <a:t>CE-toets </a:t>
            </a:r>
            <a:r>
              <a:rPr lang="nl-NL" sz="4000" dirty="0">
                <a:solidFill>
                  <a:srgbClr val="693103"/>
                </a:solidFill>
              </a:rPr>
              <a:t>3F</a:t>
            </a:r>
          </a:p>
        </p:txBody>
      </p:sp>
    </p:spTree>
    <p:extLst>
      <p:ext uri="{BB962C8B-B14F-4D97-AF65-F5344CB8AC3E}">
        <p14:creationId xmlns:p14="http://schemas.microsoft.com/office/powerpoint/2010/main" val="51137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424936" cy="863600"/>
          </a:xfrm>
        </p:spPr>
        <p:txBody>
          <a:bodyPr/>
          <a:lstStyle/>
          <a:p>
            <a:r>
              <a:rPr lang="nl-NL" sz="4000" dirty="0" smtClean="0">
                <a:solidFill>
                  <a:srgbClr val="F77509"/>
                </a:solidFill>
              </a:rPr>
              <a:t>voorbeeldopgave COE rekenen 3F</a:t>
            </a:r>
            <a:endParaRPr lang="nl-NL" sz="4000" dirty="0">
              <a:solidFill>
                <a:srgbClr val="F77509"/>
              </a:solidFill>
            </a:endParaRPr>
          </a:p>
        </p:txBody>
      </p:sp>
      <p:pic>
        <p:nvPicPr>
          <p:cNvPr id="3" name="Afbeelding 2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" y="111604"/>
            <a:ext cx="8886699" cy="67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37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9" y="1052736"/>
            <a:ext cx="593672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424936" cy="863600"/>
          </a:xfrm>
        </p:spPr>
        <p:txBody>
          <a:bodyPr/>
          <a:lstStyle/>
          <a:p>
            <a:r>
              <a:rPr lang="nl-NL" sz="4000" dirty="0">
                <a:solidFill>
                  <a:srgbClr val="693103"/>
                </a:solidFill>
              </a:rPr>
              <a:t>voorbeeldopgave </a:t>
            </a:r>
            <a:r>
              <a:rPr lang="nl-NL" sz="4000" dirty="0" smtClean="0">
                <a:solidFill>
                  <a:srgbClr val="693103"/>
                </a:solidFill>
              </a:rPr>
              <a:t>CE-toets </a:t>
            </a:r>
            <a:r>
              <a:rPr lang="nl-NL" sz="4000" dirty="0">
                <a:solidFill>
                  <a:srgbClr val="693103"/>
                </a:solidFill>
              </a:rPr>
              <a:t>3F</a:t>
            </a:r>
          </a:p>
        </p:txBody>
      </p:sp>
    </p:spTree>
    <p:extLst>
      <p:ext uri="{BB962C8B-B14F-4D97-AF65-F5344CB8AC3E}">
        <p14:creationId xmlns:p14="http://schemas.microsoft.com/office/powerpoint/2010/main" val="836646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087486"/>
            <a:ext cx="9036496" cy="572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4624"/>
            <a:ext cx="8424936" cy="863600"/>
          </a:xfrm>
        </p:spPr>
        <p:txBody>
          <a:bodyPr/>
          <a:lstStyle/>
          <a:p>
            <a:r>
              <a:rPr lang="nl-NL" sz="4000" dirty="0">
                <a:solidFill>
                  <a:srgbClr val="693103"/>
                </a:solidFill>
              </a:rPr>
              <a:t>voorbeeldopgave </a:t>
            </a:r>
            <a:r>
              <a:rPr lang="nl-NL" sz="4000" dirty="0" smtClean="0">
                <a:solidFill>
                  <a:srgbClr val="693103"/>
                </a:solidFill>
              </a:rPr>
              <a:t>CE-toets </a:t>
            </a:r>
            <a:r>
              <a:rPr lang="nl-NL" sz="4000" dirty="0">
                <a:solidFill>
                  <a:srgbClr val="693103"/>
                </a:solidFill>
              </a:rPr>
              <a:t>3F</a:t>
            </a:r>
          </a:p>
        </p:txBody>
      </p:sp>
    </p:spTree>
    <p:extLst>
      <p:ext uri="{BB962C8B-B14F-4D97-AF65-F5344CB8AC3E}">
        <p14:creationId xmlns:p14="http://schemas.microsoft.com/office/powerpoint/2010/main" val="836646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48" y="1412776"/>
            <a:ext cx="8460432" cy="5373215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voorstellen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referentieniveaus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1, 2, 3 of 4 jaren les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lesperiode 1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boek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Centraal Examen (CE)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vragen?</a:t>
            </a:r>
          </a:p>
          <a:p>
            <a:pPr algn="l"/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568952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800" kern="0" dirty="0" smtClean="0">
                <a:solidFill>
                  <a:srgbClr val="693103"/>
                </a:solidFill>
              </a:rPr>
              <a:t>introductie</a:t>
            </a:r>
            <a:endParaRPr lang="nl-NL" sz="4800" kern="0" dirty="0">
              <a:solidFill>
                <a:srgbClr val="693103"/>
              </a:solidFill>
            </a:endParaRPr>
          </a:p>
        </p:txBody>
      </p:sp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1484784"/>
            <a:ext cx="7772400" cy="4567906"/>
          </a:xfrm>
        </p:spPr>
        <p:txBody>
          <a:bodyPr/>
          <a:lstStyle/>
          <a:p>
            <a:r>
              <a:rPr lang="nl-NL" sz="11500" dirty="0" smtClean="0">
                <a:solidFill>
                  <a:srgbClr val="F77509"/>
                </a:solidFill>
              </a:rPr>
              <a:t>Vragen?</a:t>
            </a:r>
            <a:r>
              <a:rPr lang="nl-NL" sz="11500" dirty="0">
                <a:solidFill>
                  <a:srgbClr val="F77509"/>
                </a:solidFill>
              </a:rPr>
              <a:t/>
            </a:r>
            <a:br>
              <a:rPr lang="nl-NL" sz="11500" dirty="0">
                <a:solidFill>
                  <a:srgbClr val="F77509"/>
                </a:solidFill>
              </a:rPr>
            </a:br>
            <a:endParaRPr lang="nl-NL" sz="11500" dirty="0">
              <a:solidFill>
                <a:srgbClr val="F77509"/>
              </a:solidFill>
            </a:endParaRPr>
          </a:p>
        </p:txBody>
      </p:sp>
      <p:pic>
        <p:nvPicPr>
          <p:cNvPr id="3" name="Afbeelding 2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48" y="1412776"/>
            <a:ext cx="8460432" cy="5373215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voorstellen</a:t>
            </a:r>
            <a:endParaRPr lang="nl-NL" sz="3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referentieniveaus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1, 2, 3 of 4 jaren les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lesperiode 1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boek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Centraal Examen (CE)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vragen?</a:t>
            </a:r>
          </a:p>
          <a:p>
            <a:pPr algn="l"/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568952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800" kern="0" dirty="0" smtClean="0">
                <a:solidFill>
                  <a:srgbClr val="693103"/>
                </a:solidFill>
              </a:rPr>
              <a:t>introductie</a:t>
            </a:r>
            <a:endParaRPr lang="nl-NL" sz="4800" kern="0" dirty="0">
              <a:solidFill>
                <a:srgbClr val="693103"/>
              </a:solidFill>
            </a:endParaRPr>
          </a:p>
        </p:txBody>
      </p:sp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88913"/>
            <a:ext cx="8424936" cy="863600"/>
          </a:xfrm>
        </p:spPr>
        <p:txBody>
          <a:bodyPr/>
          <a:lstStyle/>
          <a:p>
            <a:r>
              <a:rPr lang="nl-NL" sz="4000" dirty="0">
                <a:solidFill>
                  <a:srgbClr val="693103"/>
                </a:solidFill>
              </a:rPr>
              <a:t>voorbeeldopgave COE rekenen 3F</a:t>
            </a:r>
          </a:p>
        </p:txBody>
      </p:sp>
      <p:pic>
        <p:nvPicPr>
          <p:cNvPr id="3" name="Afbeelding 2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8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909450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3F</a:t>
            </a:r>
            <a:endParaRPr lang="nl-NL" dirty="0">
              <a:solidFill>
                <a:srgbClr val="F7750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8" y="1556792"/>
            <a:ext cx="9081492" cy="448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voorbeeldopgaven 3F</a:t>
            </a:r>
            <a:endParaRPr lang="nl-NL" dirty="0">
              <a:solidFill>
                <a:srgbClr val="F7750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0131"/>
            <a:ext cx="9144000" cy="34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3F</a:t>
            </a:r>
            <a:endParaRPr lang="nl-NL" dirty="0">
              <a:solidFill>
                <a:srgbClr val="F7750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3F</a:t>
            </a:r>
            <a:endParaRPr lang="nl-NL" dirty="0">
              <a:solidFill>
                <a:srgbClr val="F77509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" y="1700808"/>
            <a:ext cx="9053243" cy="31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0871"/>
            <a:ext cx="9110000" cy="393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3F</a:t>
            </a:r>
            <a:endParaRPr lang="nl-NL" dirty="0">
              <a:solidFill>
                <a:srgbClr val="F77509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596336" y="3861048"/>
          <a:ext cx="720080" cy="54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Vergelijking" r:id="rId4" imgW="533160" imgH="406080" progId="Equation.3">
                  <p:embed/>
                </p:oleObj>
              </mc:Choice>
              <mc:Fallback>
                <p:oleObj name="Vergelijking" r:id="rId4" imgW="53316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861048"/>
                        <a:ext cx="720080" cy="548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1822"/>
            <a:ext cx="9144000" cy="51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3F</a:t>
            </a:r>
            <a:endParaRPr lang="nl-NL" dirty="0">
              <a:solidFill>
                <a:srgbClr val="F7750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0" y="113008"/>
            <a:ext cx="7812360" cy="677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 rot="16200000">
            <a:off x="-3562920" y="2540000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voorbeeldopgave 3F</a:t>
            </a:r>
            <a:endParaRPr lang="nl-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700808"/>
            <a:ext cx="7772400" cy="3599904"/>
          </a:xfrm>
        </p:spPr>
        <p:txBody>
          <a:bodyPr/>
          <a:lstStyle/>
          <a:p>
            <a:r>
              <a:rPr lang="nl-NL" sz="7200" dirty="0" smtClean="0">
                <a:solidFill>
                  <a:srgbClr val="F77509"/>
                </a:solidFill>
              </a:rPr>
              <a:t>voorbeeldopgave</a:t>
            </a:r>
            <a:br>
              <a:rPr lang="nl-NL" sz="7200" dirty="0" smtClean="0">
                <a:solidFill>
                  <a:srgbClr val="F77509"/>
                </a:solidFill>
              </a:rPr>
            </a:br>
            <a:r>
              <a:rPr lang="nl-NL" sz="7200" dirty="0" smtClean="0">
                <a:solidFill>
                  <a:srgbClr val="F77509"/>
                </a:solidFill>
              </a:rPr>
              <a:t/>
            </a:r>
            <a:br>
              <a:rPr lang="nl-NL" sz="7200" dirty="0" smtClean="0">
                <a:solidFill>
                  <a:srgbClr val="F77509"/>
                </a:solidFill>
              </a:rPr>
            </a:br>
            <a:r>
              <a:rPr lang="nl-NL" sz="7200" dirty="0" smtClean="0">
                <a:solidFill>
                  <a:srgbClr val="F77509"/>
                </a:solidFill>
              </a:rPr>
              <a:t> rekenen 2F</a:t>
            </a:r>
            <a:endParaRPr lang="nl-NL" sz="7200" dirty="0">
              <a:solidFill>
                <a:srgbClr val="F77509"/>
              </a:solidFill>
            </a:endParaRPr>
          </a:p>
        </p:txBody>
      </p:sp>
      <p:pic>
        <p:nvPicPr>
          <p:cNvPr id="3" name="Afbeelding 2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48" y="1440161"/>
            <a:ext cx="8460432" cy="5373215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voorstellen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referentieniveaus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1, 2, 3 of 4 jaren les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lesperiode 1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boek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COE-examen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vragen?</a:t>
            </a:r>
          </a:p>
          <a:p>
            <a:pPr algn="l"/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568952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800" kern="0" dirty="0" smtClean="0">
                <a:solidFill>
                  <a:srgbClr val="693103"/>
                </a:solidFill>
              </a:rPr>
              <a:t>introductie</a:t>
            </a:r>
            <a:endParaRPr lang="nl-NL" sz="4800" kern="0" dirty="0">
              <a:solidFill>
                <a:srgbClr val="693103"/>
              </a:solidFill>
            </a:endParaRPr>
          </a:p>
        </p:txBody>
      </p:sp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2F</a:t>
            </a:r>
            <a:endParaRPr lang="nl-NL" dirty="0">
              <a:solidFill>
                <a:srgbClr val="F77509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015490"/>
            <a:ext cx="8964488" cy="328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2F</a:t>
            </a:r>
            <a:endParaRPr lang="nl-NL" dirty="0">
              <a:solidFill>
                <a:srgbClr val="F77509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4725144"/>
            <a:ext cx="89279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3529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2F</a:t>
            </a:r>
            <a:endParaRPr lang="nl-NL" dirty="0">
              <a:solidFill>
                <a:srgbClr val="F77509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7849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2F</a:t>
            </a:r>
            <a:endParaRPr lang="nl-NL" dirty="0">
              <a:solidFill>
                <a:srgbClr val="F77509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591" y="1616528"/>
            <a:ext cx="7137801" cy="498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2F</a:t>
            </a:r>
            <a:endParaRPr lang="nl-NL" dirty="0">
              <a:solidFill>
                <a:srgbClr val="F77509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753" y="1340768"/>
            <a:ext cx="5171519" cy="52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863600"/>
          </a:xfrm>
        </p:spPr>
        <p:txBody>
          <a:bodyPr/>
          <a:lstStyle/>
          <a:p>
            <a:r>
              <a:rPr lang="nl-NL" dirty="0" smtClean="0">
                <a:solidFill>
                  <a:srgbClr val="F77509"/>
                </a:solidFill>
              </a:rPr>
              <a:t>voorbeeldopgave 2F</a:t>
            </a:r>
            <a:endParaRPr lang="nl-NL" dirty="0">
              <a:solidFill>
                <a:srgbClr val="F77509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6328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97248"/>
            <a:ext cx="7772400" cy="4391992"/>
          </a:xfrm>
        </p:spPr>
        <p:txBody>
          <a:bodyPr/>
          <a:lstStyle/>
          <a:p>
            <a:r>
              <a:rPr lang="nl-NL" sz="7200" dirty="0" smtClean="0">
                <a:solidFill>
                  <a:srgbClr val="F77509"/>
                </a:solidFill>
              </a:rPr>
              <a:t>drieslag</a:t>
            </a:r>
            <a:br>
              <a:rPr lang="nl-NL" sz="7200" dirty="0" smtClean="0">
                <a:solidFill>
                  <a:srgbClr val="F77509"/>
                </a:solidFill>
              </a:rPr>
            </a:br>
            <a:r>
              <a:rPr lang="nl-NL" sz="2000" dirty="0" smtClean="0">
                <a:solidFill>
                  <a:srgbClr val="F77509"/>
                </a:solidFill>
              </a:rPr>
              <a:t/>
            </a:r>
            <a:br>
              <a:rPr lang="nl-NL" sz="2000" dirty="0" smtClean="0">
                <a:solidFill>
                  <a:srgbClr val="F77509"/>
                </a:solidFill>
              </a:rPr>
            </a:br>
            <a:r>
              <a:rPr lang="nl-NL" sz="7200" dirty="0" smtClean="0">
                <a:solidFill>
                  <a:srgbClr val="F77509"/>
                </a:solidFill>
              </a:rPr>
              <a:t>functioneel </a:t>
            </a:r>
            <a:br>
              <a:rPr lang="nl-NL" sz="7200" dirty="0" smtClean="0">
                <a:solidFill>
                  <a:srgbClr val="F77509"/>
                </a:solidFill>
              </a:rPr>
            </a:br>
            <a:r>
              <a:rPr lang="nl-NL" sz="2000" dirty="0" smtClean="0">
                <a:solidFill>
                  <a:srgbClr val="F77509"/>
                </a:solidFill>
              </a:rPr>
              <a:t> </a:t>
            </a:r>
            <a:r>
              <a:rPr lang="nl-NL" sz="2800" dirty="0" smtClean="0">
                <a:solidFill>
                  <a:srgbClr val="F77509"/>
                </a:solidFill>
              </a:rPr>
              <a:t/>
            </a:r>
            <a:br>
              <a:rPr lang="nl-NL" sz="2800" dirty="0" smtClean="0">
                <a:solidFill>
                  <a:srgbClr val="F77509"/>
                </a:solidFill>
              </a:rPr>
            </a:br>
            <a:r>
              <a:rPr lang="nl-NL" sz="7200" dirty="0" smtClean="0">
                <a:solidFill>
                  <a:srgbClr val="F77509"/>
                </a:solidFill>
              </a:rPr>
              <a:t>rekenen</a:t>
            </a:r>
            <a:endParaRPr lang="nl-NL" sz="7200" dirty="0">
              <a:solidFill>
                <a:srgbClr val="F7750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080" r="716" b="3333"/>
          <a:stretch>
            <a:fillRect/>
          </a:stretch>
        </p:blipFill>
        <p:spPr bwMode="auto">
          <a:xfrm>
            <a:off x="2123728" y="2132857"/>
            <a:ext cx="4536504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1511896"/>
          </a:xfrm>
        </p:spPr>
        <p:txBody>
          <a:bodyPr/>
          <a:lstStyle/>
          <a:p>
            <a:r>
              <a:rPr lang="nl-NL" sz="11500" dirty="0" smtClean="0">
                <a:solidFill>
                  <a:srgbClr val="F77509"/>
                </a:solidFill>
              </a:rPr>
              <a:t>rekenen</a:t>
            </a:r>
            <a:endParaRPr lang="nl-NL" sz="11500" dirty="0">
              <a:solidFill>
                <a:srgbClr val="F77509"/>
              </a:solidFill>
            </a:endParaRP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640"/>
            <a:ext cx="7772400" cy="936104"/>
          </a:xfrm>
        </p:spPr>
        <p:txBody>
          <a:bodyPr/>
          <a:lstStyle/>
          <a:p>
            <a:r>
              <a:rPr lang="nl-NL" sz="5400" dirty="0" smtClean="0">
                <a:solidFill>
                  <a:srgbClr val="693103"/>
                </a:solidFill>
              </a:rPr>
              <a:t>kleine test</a:t>
            </a:r>
            <a:endParaRPr lang="nl-NL" sz="5400" dirty="0">
              <a:solidFill>
                <a:srgbClr val="69310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032" y="2708920"/>
            <a:ext cx="8748464" cy="3672408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4000" dirty="0" smtClean="0">
                <a:solidFill>
                  <a:srgbClr val="000048"/>
                </a:solidFill>
              </a:rPr>
              <a:t> schijf je naam, klas, datum op blad</a:t>
            </a:r>
          </a:p>
          <a:p>
            <a:pPr algn="l">
              <a:buFont typeface="Wingdings" pitchFamily="2" charset="2"/>
              <a:buChar char="ü"/>
            </a:pPr>
            <a:r>
              <a:rPr lang="nl-NL" sz="4000" dirty="0" smtClean="0">
                <a:solidFill>
                  <a:srgbClr val="000048"/>
                </a:solidFill>
              </a:rPr>
              <a:t> 50 tafelsommen</a:t>
            </a:r>
          </a:p>
          <a:p>
            <a:pPr algn="l">
              <a:buFont typeface="Wingdings" pitchFamily="2" charset="2"/>
              <a:buChar char="ü"/>
            </a:pPr>
            <a:r>
              <a:rPr lang="nl-NL" sz="4000" dirty="0" smtClean="0">
                <a:solidFill>
                  <a:srgbClr val="000048"/>
                </a:solidFill>
              </a:rPr>
              <a:t> gewoon de tafels van 1 – 10</a:t>
            </a:r>
          </a:p>
          <a:p>
            <a:pPr algn="l">
              <a:buFont typeface="Wingdings" pitchFamily="2" charset="2"/>
              <a:buChar char="ü"/>
            </a:pPr>
            <a:r>
              <a:rPr lang="nl-NL" sz="4000" dirty="0" smtClean="0">
                <a:solidFill>
                  <a:srgbClr val="000048"/>
                </a:solidFill>
              </a:rPr>
              <a:t> 4 minuten</a:t>
            </a:r>
          </a:p>
        </p:txBody>
      </p:sp>
      <p:pic>
        <p:nvPicPr>
          <p:cNvPr id="4" name="Afbeelding 3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1213" b="2066"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2048" y="1440161"/>
            <a:ext cx="8460432" cy="5373215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voorstellen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referentieniveaus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FF0000"/>
                </a:solidFill>
              </a:rPr>
              <a:t>1, 2, 3 of 4 jaren les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lesperiode 1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</a:t>
            </a:r>
            <a:r>
              <a:rPr lang="nl-NL" sz="3600" dirty="0" smtClean="0">
                <a:solidFill>
                  <a:srgbClr val="000048"/>
                </a:solidFill>
              </a:rPr>
              <a:t>boek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>
                <a:solidFill>
                  <a:srgbClr val="000048"/>
                </a:solidFill>
              </a:rPr>
              <a:t> Centraal Examen (CE)</a:t>
            </a:r>
          </a:p>
          <a:p>
            <a:pPr algn="l">
              <a:buFont typeface="Wingdings" pitchFamily="2" charset="2"/>
              <a:buChar char="ü"/>
            </a:pPr>
            <a:r>
              <a:rPr lang="nl-NL" sz="3600" dirty="0" smtClean="0">
                <a:solidFill>
                  <a:srgbClr val="000048"/>
                </a:solidFill>
              </a:rPr>
              <a:t> vragen?</a:t>
            </a:r>
          </a:p>
          <a:p>
            <a:pPr algn="l"/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568952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800" kern="0" dirty="0" smtClean="0">
                <a:solidFill>
                  <a:srgbClr val="693103"/>
                </a:solidFill>
              </a:rPr>
              <a:t>introductie</a:t>
            </a:r>
            <a:endParaRPr lang="nl-NL" sz="4800" kern="0" dirty="0">
              <a:solidFill>
                <a:srgbClr val="693103"/>
              </a:solidFill>
            </a:endParaRPr>
          </a:p>
        </p:txBody>
      </p:sp>
      <p:pic>
        <p:nvPicPr>
          <p:cNvPr id="6" name="Afbeelding 5" descr="Hoornbeeck_logo (transpara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44624"/>
            <a:ext cx="8784976" cy="1079847"/>
          </a:xfrm>
        </p:spPr>
        <p:txBody>
          <a:bodyPr/>
          <a:lstStyle/>
          <a:p>
            <a:r>
              <a:rPr lang="nl-NL" dirty="0" smtClean="0">
                <a:solidFill>
                  <a:srgbClr val="693103"/>
                </a:solidFill>
              </a:rPr>
              <a:t>Rekenen 3F  B, E en W   BOL4</a:t>
            </a:r>
            <a:endParaRPr lang="nl-NL" dirty="0">
              <a:solidFill>
                <a:srgbClr val="69310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3" y="2060848"/>
            <a:ext cx="7936935" cy="720080"/>
          </a:xfrm>
        </p:spPr>
        <p:txBody>
          <a:bodyPr/>
          <a:lstStyle/>
          <a:p>
            <a:pPr algn="l"/>
            <a:r>
              <a:rPr lang="nl-NL" sz="3600" dirty="0" smtClean="0">
                <a:solidFill>
                  <a:srgbClr val="000048"/>
                </a:solidFill>
                <a:latin typeface="+mj-lt"/>
              </a:rPr>
              <a:t>klas 1     Deviant  Rekenen  3F deel A</a:t>
            </a:r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27584" y="2996952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REK1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27584" y="3645024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REK2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27584" y="4941168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27584" y="4293096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REK3</a:t>
            </a:r>
            <a:endParaRPr lang="nl-NL" sz="2400" b="1" dirty="0">
              <a:solidFill>
                <a:srgbClr val="000048"/>
              </a:solidFill>
            </a:endParaRPr>
          </a:p>
        </p:txBody>
      </p:sp>
      <p:pic>
        <p:nvPicPr>
          <p:cNvPr id="38" name="Afbeelding 37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627784" y="2924944"/>
            <a:ext cx="61926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kern="0" dirty="0" smtClean="0">
                <a:solidFill>
                  <a:srgbClr val="000048"/>
                </a:solidFill>
                <a:latin typeface="+mj-lt"/>
              </a:rPr>
              <a:t>Reader             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toets</a:t>
            </a:r>
            <a:r>
              <a:rPr kumimoji="0" lang="nl-NL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3F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627784" y="3645024"/>
            <a:ext cx="61926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kern="0" dirty="0" smtClean="0">
                <a:solidFill>
                  <a:srgbClr val="000048"/>
                </a:solidFill>
                <a:latin typeface="+mj-lt"/>
              </a:rPr>
              <a:t>d</a:t>
            </a:r>
            <a:r>
              <a:rPr kumimoji="0" lang="nl-NL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omein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Getallen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627784" y="4293096"/>
            <a:ext cx="61926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kern="0" dirty="0" smtClean="0">
                <a:solidFill>
                  <a:srgbClr val="000048"/>
                </a:solidFill>
                <a:latin typeface="+mj-lt"/>
              </a:rPr>
              <a:t>d</a:t>
            </a:r>
            <a:r>
              <a:rPr kumimoji="0" lang="nl-NL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omein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Verhoudingen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44624"/>
            <a:ext cx="8784976" cy="1079847"/>
          </a:xfrm>
        </p:spPr>
        <p:txBody>
          <a:bodyPr/>
          <a:lstStyle/>
          <a:p>
            <a:r>
              <a:rPr lang="nl-NL" dirty="0" smtClean="0">
                <a:solidFill>
                  <a:srgbClr val="693103"/>
                </a:solidFill>
              </a:rPr>
              <a:t>Rekenen 3F     B      BOL4</a:t>
            </a:r>
            <a:endParaRPr lang="nl-NL" dirty="0">
              <a:solidFill>
                <a:srgbClr val="693103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7" y="2060848"/>
            <a:ext cx="8080951" cy="720080"/>
          </a:xfrm>
        </p:spPr>
        <p:txBody>
          <a:bodyPr/>
          <a:lstStyle/>
          <a:p>
            <a:pPr algn="l"/>
            <a:r>
              <a:rPr lang="nl-NL" sz="3600" dirty="0" smtClean="0">
                <a:solidFill>
                  <a:srgbClr val="000048"/>
                </a:solidFill>
                <a:latin typeface="+mj-lt"/>
              </a:rPr>
              <a:t>klas 2    Deviant  Rekenen  3F deel B</a:t>
            </a:r>
            <a:endParaRPr lang="nl-NL" sz="3600" dirty="0">
              <a:solidFill>
                <a:srgbClr val="000048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83568" y="2996952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…/BPV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83568" y="3645024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…/BPV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83568" y="4941168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REK5</a:t>
            </a:r>
            <a:endParaRPr lang="nl-NL" sz="2400" b="1" dirty="0">
              <a:solidFill>
                <a:srgbClr val="000048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83568" y="4293096"/>
            <a:ext cx="1368152" cy="648072"/>
          </a:xfrm>
          <a:prstGeom prst="rect">
            <a:avLst/>
          </a:prstGeom>
          <a:solidFill>
            <a:srgbClr val="FFFF00"/>
          </a:solidFill>
          <a:ln>
            <a:solidFill>
              <a:srgbClr val="022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000048"/>
                </a:solidFill>
              </a:rPr>
              <a:t>REK4</a:t>
            </a:r>
            <a:endParaRPr lang="nl-NL" sz="2400" b="1" dirty="0">
              <a:solidFill>
                <a:srgbClr val="000048"/>
              </a:solidFill>
            </a:endParaRPr>
          </a:p>
        </p:txBody>
      </p:sp>
      <p:pic>
        <p:nvPicPr>
          <p:cNvPr id="38" name="Afbeelding 37" descr="Hoornbeeck_logo (transpar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052690"/>
            <a:ext cx="2320311" cy="805309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411760" y="2924944"/>
            <a:ext cx="64087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kern="0" dirty="0" smtClean="0">
                <a:solidFill>
                  <a:srgbClr val="000048"/>
                </a:solidFill>
                <a:latin typeface="+mj-lt"/>
              </a:rPr>
              <a:t>d</a:t>
            </a:r>
            <a:r>
              <a:rPr kumimoji="0" lang="nl-NL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omein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Meten en Meetkunde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411760" y="3645024"/>
            <a:ext cx="64087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nl-NL" sz="3600" kern="0" noProof="0" dirty="0" smtClean="0">
                <a:solidFill>
                  <a:srgbClr val="000048"/>
                </a:solidFill>
                <a:latin typeface="+mj-lt"/>
              </a:rPr>
              <a:t>d</a:t>
            </a:r>
            <a:r>
              <a:rPr kumimoji="0" lang="nl-N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omein  Verbanden  </a:t>
            </a:r>
            <a:r>
              <a:rPr lang="nl-NL" sz="3600" b="1" kern="0" dirty="0" smtClean="0">
                <a:solidFill>
                  <a:srgbClr val="FF0000"/>
                </a:solidFill>
              </a:rPr>
              <a:t>toets 3F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Tl">
  <a:themeElements>
    <a:clrScheme name="HoT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oT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8134</TotalTime>
  <Words>903</Words>
  <Application>Microsoft Office PowerPoint</Application>
  <PresentationFormat>Diavoorstelling (4:3)</PresentationFormat>
  <Paragraphs>254</Paragraphs>
  <Slides>58</Slides>
  <Notes>13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0" baseType="lpstr">
      <vt:lpstr>HoTl</vt:lpstr>
      <vt:lpstr>Vergelijking</vt:lpstr>
      <vt:lpstr>PowerPoint-presentatie</vt:lpstr>
      <vt:lpstr>PowerPoint-presentatie</vt:lpstr>
      <vt:lpstr>naam</vt:lpstr>
      <vt:lpstr>PowerPoint-presentatie</vt:lpstr>
      <vt:lpstr>PowerPoint-presentatie</vt:lpstr>
      <vt:lpstr>PowerPoint-presentatie</vt:lpstr>
      <vt:lpstr>PowerPoint-presentatie</vt:lpstr>
      <vt:lpstr>Rekenen 3F  B, E en W   BOL4</vt:lpstr>
      <vt:lpstr>Rekenen 3F     B      BOL4</vt:lpstr>
      <vt:lpstr>Rekenen 3F     E      BOL4</vt:lpstr>
      <vt:lpstr>Rekenen 3F     W      BOL4</vt:lpstr>
      <vt:lpstr>Rekenen 3F  B, E en W   BOL4</vt:lpstr>
      <vt:lpstr>Rekenen 3F  B, E en W   BOL4</vt:lpstr>
      <vt:lpstr>PowerPoint-presentatie</vt:lpstr>
      <vt:lpstr>huiswerkschema   (1e lesperiode)</vt:lpstr>
      <vt:lpstr>reader lesperiode 1</vt:lpstr>
      <vt:lpstr>reader lesperiode 1</vt:lpstr>
      <vt:lpstr>thuis extra oefenen met ……</vt:lpstr>
      <vt:lpstr>www.rekenenparaat.nl</vt:lpstr>
      <vt:lpstr>www.rekenenparaat.nl</vt:lpstr>
      <vt:lpstr>PowerPoint-presentatie</vt:lpstr>
      <vt:lpstr>PowerPoint-presentatie</vt:lpstr>
      <vt:lpstr>PowerPoint-presentatie</vt:lpstr>
      <vt:lpstr>CvTE syllabus “rekenen 3F”</vt:lpstr>
      <vt:lpstr>CvTE syllabus “rekenen 3F”</vt:lpstr>
      <vt:lpstr>CvTE syllabus “rekenen 3F”</vt:lpstr>
      <vt:lpstr>CvTE syllabus “rekenen 3F”</vt:lpstr>
      <vt:lpstr>Verschillen CE- rekenen 3F en -rekenen 2F</vt:lpstr>
      <vt:lpstr>voorbeeldopgave   rekenen 3F</vt:lpstr>
      <vt:lpstr>voorbeeldopgave CE-toets 3F</vt:lpstr>
      <vt:lpstr>voorbeeldopgave CE-toets 3F</vt:lpstr>
      <vt:lpstr>voorbeeldopgave CE-toets 3F</vt:lpstr>
      <vt:lpstr>voorbeeldopgave CE-toets 3F</vt:lpstr>
      <vt:lpstr>voorbeeldopgave CE-toets 3F</vt:lpstr>
      <vt:lpstr>voorbeeldopgave COE rekenen 3F</vt:lpstr>
      <vt:lpstr>voorbeeldopgave CE-toets 3F</vt:lpstr>
      <vt:lpstr>voorbeeldopgave CE-toets 3F</vt:lpstr>
      <vt:lpstr>PowerPoint-presentatie</vt:lpstr>
      <vt:lpstr>Vragen? </vt:lpstr>
      <vt:lpstr>PowerPoint-presentatie</vt:lpstr>
      <vt:lpstr>voorbeeldopgave COE rekenen 3F</vt:lpstr>
      <vt:lpstr>voorbeeldopgave 3F</vt:lpstr>
      <vt:lpstr>voorbeeldopgaven 3F</vt:lpstr>
      <vt:lpstr>voorbeeldopgave 3F</vt:lpstr>
      <vt:lpstr>voorbeeldopgave 3F</vt:lpstr>
      <vt:lpstr>voorbeeldopgave 3F</vt:lpstr>
      <vt:lpstr>voorbeeldopgave 3F</vt:lpstr>
      <vt:lpstr>voorbeeldopgave 3F</vt:lpstr>
      <vt:lpstr>voorbeeldopgave   rekenen 2F</vt:lpstr>
      <vt:lpstr>voorbeeldopgave 2F</vt:lpstr>
      <vt:lpstr>voorbeeldopgave 2F</vt:lpstr>
      <vt:lpstr>voorbeeldopgave 2F</vt:lpstr>
      <vt:lpstr>voorbeeldopgave 2F</vt:lpstr>
      <vt:lpstr>voorbeeldopgave 2F</vt:lpstr>
      <vt:lpstr>voorbeeldopgave 2F</vt:lpstr>
      <vt:lpstr>drieslag  functioneel    rekenen</vt:lpstr>
      <vt:lpstr>rekenen</vt:lpstr>
      <vt:lpstr>kleine test</vt:lpstr>
    </vt:vector>
  </TitlesOfParts>
  <Company>Hoorbeeck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Hoornbeeck College</dc:creator>
  <cp:lastModifiedBy>hommersom</cp:lastModifiedBy>
  <cp:revision>162</cp:revision>
  <dcterms:created xsi:type="dcterms:W3CDTF">2006-09-27T19:46:37Z</dcterms:created>
  <dcterms:modified xsi:type="dcterms:W3CDTF">2015-09-12T18:48:36Z</dcterms:modified>
</cp:coreProperties>
</file>